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handoutMasterIdLst>
    <p:handoutMasterId r:id="rId53"/>
  </p:handoutMasterIdLst>
  <p:sldIdLst>
    <p:sldId id="256" r:id="rId2"/>
    <p:sldId id="355" r:id="rId3"/>
    <p:sldId id="356" r:id="rId4"/>
    <p:sldId id="347" r:id="rId5"/>
    <p:sldId id="324" r:id="rId6"/>
    <p:sldId id="325" r:id="rId7"/>
    <p:sldId id="326" r:id="rId8"/>
    <p:sldId id="327" r:id="rId9"/>
    <p:sldId id="328" r:id="rId10"/>
    <p:sldId id="358" r:id="rId11"/>
    <p:sldId id="359" r:id="rId12"/>
    <p:sldId id="332" r:id="rId13"/>
    <p:sldId id="333" r:id="rId14"/>
    <p:sldId id="292" r:id="rId15"/>
    <p:sldId id="293" r:id="rId16"/>
    <p:sldId id="294" r:id="rId17"/>
    <p:sldId id="295" r:id="rId18"/>
    <p:sldId id="263" r:id="rId19"/>
    <p:sldId id="264" r:id="rId20"/>
    <p:sldId id="357" r:id="rId21"/>
    <p:sldId id="265" r:id="rId22"/>
    <p:sldId id="266" r:id="rId23"/>
    <p:sldId id="267" r:id="rId24"/>
    <p:sldId id="268" r:id="rId25"/>
    <p:sldId id="299" r:id="rId26"/>
    <p:sldId id="302" r:id="rId27"/>
    <p:sldId id="272" r:id="rId28"/>
    <p:sldId id="273" r:id="rId29"/>
    <p:sldId id="274" r:id="rId30"/>
    <p:sldId id="275" r:id="rId31"/>
    <p:sldId id="278" r:id="rId32"/>
    <p:sldId id="276" r:id="rId33"/>
    <p:sldId id="277" r:id="rId34"/>
    <p:sldId id="279" r:id="rId35"/>
    <p:sldId id="280" r:id="rId36"/>
    <p:sldId id="281" r:id="rId37"/>
    <p:sldId id="354" r:id="rId38"/>
    <p:sldId id="307" r:id="rId39"/>
    <p:sldId id="282" r:id="rId40"/>
    <p:sldId id="283" r:id="rId41"/>
    <p:sldId id="303" r:id="rId42"/>
    <p:sldId id="284" r:id="rId43"/>
    <p:sldId id="304" r:id="rId44"/>
    <p:sldId id="305" r:id="rId45"/>
    <p:sldId id="306" r:id="rId46"/>
    <p:sldId id="289" r:id="rId47"/>
    <p:sldId id="360" r:id="rId48"/>
    <p:sldId id="309" r:id="rId49"/>
    <p:sldId id="310" r:id="rId50"/>
    <p:sldId id="311" r:id="rId51"/>
  </p:sldIdLst>
  <p:sldSz cx="9144000" cy="6858000" type="screen4x3"/>
  <p:notesSz cx="7102475" cy="9388475"/>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FF"/>
    <a:srgbClr val="10014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7" autoAdjust="0"/>
    <p:restoredTop sz="94660"/>
  </p:normalViewPr>
  <p:slideViewPr>
    <p:cSldViewPr>
      <p:cViewPr>
        <p:scale>
          <a:sx n="70" d="100"/>
          <a:sy n="70" d="100"/>
        </p:scale>
        <p:origin x="-1284" y="-90"/>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s-PE"/>
          </a:p>
        </p:txBody>
      </p:sp>
      <p:sp>
        <p:nvSpPr>
          <p:cNvPr id="3" name="2 Marcador de fecha"/>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32AE61C7-069C-4D81-A104-0B686DC7794D}" type="datetimeFigureOut">
              <a:rPr lang="es-PE" smtClean="0"/>
              <a:pPr/>
              <a:t>04/04/2016</a:t>
            </a:fld>
            <a:endParaRPr lang="es-PE"/>
          </a:p>
        </p:txBody>
      </p:sp>
      <p:sp>
        <p:nvSpPr>
          <p:cNvPr id="4" name="3 Marcador de pie de página"/>
          <p:cNvSpPr>
            <a:spLocks noGrp="1"/>
          </p:cNvSpPr>
          <p:nvPr>
            <p:ph type="ftr" sz="quarter" idx="2"/>
          </p:nvPr>
        </p:nvSpPr>
        <p:spPr>
          <a:xfrm>
            <a:off x="0" y="8916988"/>
            <a:ext cx="3078163" cy="469900"/>
          </a:xfrm>
          <a:prstGeom prst="rect">
            <a:avLst/>
          </a:prstGeom>
        </p:spPr>
        <p:txBody>
          <a:bodyPr vert="horz" lIns="91440" tIns="45720" rIns="91440" bIns="45720" rtlCol="0" anchor="b"/>
          <a:lstStyle>
            <a:lvl1pPr algn="l">
              <a:defRPr sz="1200"/>
            </a:lvl1pPr>
          </a:lstStyle>
          <a:p>
            <a:endParaRPr lang="es-PE"/>
          </a:p>
        </p:txBody>
      </p:sp>
      <p:sp>
        <p:nvSpPr>
          <p:cNvPr id="5" name="4 Marcador de número de diapositiva"/>
          <p:cNvSpPr>
            <a:spLocks noGrp="1"/>
          </p:cNvSpPr>
          <p:nvPr>
            <p:ph type="sldNum" sz="quarter" idx="3"/>
          </p:nvPr>
        </p:nvSpPr>
        <p:spPr>
          <a:xfrm>
            <a:off x="4022725" y="8916988"/>
            <a:ext cx="3078163" cy="469900"/>
          </a:xfrm>
          <a:prstGeom prst="rect">
            <a:avLst/>
          </a:prstGeom>
        </p:spPr>
        <p:txBody>
          <a:bodyPr vert="horz" lIns="91440" tIns="45720" rIns="91440" bIns="45720" rtlCol="0" anchor="b"/>
          <a:lstStyle>
            <a:lvl1pPr algn="r">
              <a:defRPr sz="1200"/>
            </a:lvl1pPr>
          </a:lstStyle>
          <a:p>
            <a:fld id="{0FEE9464-4AAD-49DF-9D1E-D61322171920}" type="slidenum">
              <a:rPr lang="es-PE" smtClean="0"/>
              <a:pPr/>
              <a:t>‹Nº›</a:t>
            </a:fld>
            <a:endParaRPr lang="es-PE"/>
          </a:p>
        </p:txBody>
      </p:sp>
    </p:spTree>
    <p:extLst>
      <p:ext uri="{BB962C8B-B14F-4D97-AF65-F5344CB8AC3E}">
        <p14:creationId xmlns="" xmlns:p14="http://schemas.microsoft.com/office/powerpoint/2010/main" val="37528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s-PE"/>
          </a:p>
        </p:txBody>
      </p:sp>
      <p:sp>
        <p:nvSpPr>
          <p:cNvPr id="3" name="2 Marcador de fecha"/>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0036AFF8-AD80-4EF8-8786-487CB9673096}" type="datetimeFigureOut">
              <a:rPr lang="es-PE" smtClean="0"/>
              <a:pPr/>
              <a:t>04/04/2016</a:t>
            </a:fld>
            <a:endParaRPr lang="es-PE"/>
          </a:p>
        </p:txBody>
      </p:sp>
      <p:sp>
        <p:nvSpPr>
          <p:cNvPr id="4" name="3 Marcador de imagen de diapositiva"/>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es-PE"/>
          </a:p>
        </p:txBody>
      </p:sp>
      <p:sp>
        <p:nvSpPr>
          <p:cNvPr id="5" name="4 Marcador de notas"/>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5 Marcador de pie de página"/>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s-PE"/>
          </a:p>
        </p:txBody>
      </p:sp>
      <p:sp>
        <p:nvSpPr>
          <p:cNvPr id="7" name="6 Marcador de número de diapositiva"/>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3DA00A41-A49C-4F24-890E-26FDE984B9D9}" type="slidenum">
              <a:rPr lang="es-PE" smtClean="0"/>
              <a:pPr/>
              <a:t>‹Nº›</a:t>
            </a:fld>
            <a:endParaRPr lang="es-PE"/>
          </a:p>
        </p:txBody>
      </p:sp>
    </p:spTree>
    <p:extLst>
      <p:ext uri="{BB962C8B-B14F-4D97-AF65-F5344CB8AC3E}">
        <p14:creationId xmlns="" xmlns:p14="http://schemas.microsoft.com/office/powerpoint/2010/main" val="730040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2646E15F-141C-40BE-A213-83CC459FE686}" type="datetimeFigureOut">
              <a:rPr lang="es-PE" smtClean="0"/>
              <a:pPr/>
              <a:t>04/04/2016</a:t>
            </a:fld>
            <a:endParaRPr lang="es-PE"/>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s-PE"/>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B51C429A-00FD-43AD-A937-409A899112C2}" type="slidenum">
              <a:rPr lang="es-PE" smtClean="0"/>
              <a:pPr/>
              <a:t>‹Nº›</a:t>
            </a:fld>
            <a:endParaRPr lang="es-PE"/>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2646E15F-141C-40BE-A213-83CC459FE686}" type="datetimeFigureOut">
              <a:rPr lang="es-PE" smtClean="0"/>
              <a:pPr/>
              <a:t>04/04/2016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51C429A-00FD-43AD-A937-409A899112C2}"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2646E15F-141C-40BE-A213-83CC459FE686}" type="datetimeFigureOut">
              <a:rPr lang="es-PE" smtClean="0"/>
              <a:pPr/>
              <a:t>04/04/2016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51C429A-00FD-43AD-A937-409A899112C2}" type="slidenum">
              <a:rPr lang="es-PE" smtClean="0"/>
              <a:pPr/>
              <a:t>‹Nº›</a:t>
            </a:fld>
            <a:endParaRPr lang="es-P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ítulo y texto encima de l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457200" y="1600200"/>
            <a:ext cx="8229600" cy="21859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57200" y="3938588"/>
            <a:ext cx="8229600" cy="218757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a:xfrm>
            <a:off x="457200" y="6245225"/>
            <a:ext cx="2133600" cy="476250"/>
          </a:xfrm>
        </p:spPr>
        <p:txBody>
          <a:bodyPr/>
          <a:lstStyle>
            <a:lvl1pPr>
              <a:defRPr/>
            </a:lvl1pPr>
          </a:lstStyle>
          <a:p>
            <a:pPr>
              <a:defRPr/>
            </a:pPr>
            <a:endParaRPr lang="es-ES"/>
          </a:p>
        </p:txBody>
      </p:sp>
      <p:sp>
        <p:nvSpPr>
          <p:cNvPr id="6" name="5 Marcador de pie de página"/>
          <p:cNvSpPr>
            <a:spLocks noGrp="1"/>
          </p:cNvSpPr>
          <p:nvPr>
            <p:ph type="ftr" sz="quarter" idx="11"/>
          </p:nvPr>
        </p:nvSpPr>
        <p:spPr>
          <a:xfrm>
            <a:off x="3124200" y="6245225"/>
            <a:ext cx="2895600" cy="476250"/>
          </a:xfrm>
        </p:spPr>
        <p:txBody>
          <a:bodyPr/>
          <a:lstStyle>
            <a:lvl1pPr>
              <a:defRPr/>
            </a:lvl1pPr>
          </a:lstStyle>
          <a:p>
            <a:pPr>
              <a:defRPr/>
            </a:pPr>
            <a:endParaRPr lang="es-ES"/>
          </a:p>
        </p:txBody>
      </p:sp>
      <p:sp>
        <p:nvSpPr>
          <p:cNvPr id="7" name="6 Marcador de número de diapositiva"/>
          <p:cNvSpPr>
            <a:spLocks noGrp="1"/>
          </p:cNvSpPr>
          <p:nvPr>
            <p:ph type="sldNum" sz="quarter" idx="12"/>
          </p:nvPr>
        </p:nvSpPr>
        <p:spPr>
          <a:xfrm>
            <a:off x="6553200" y="6245225"/>
            <a:ext cx="2133600" cy="476250"/>
          </a:xfrm>
        </p:spPr>
        <p:txBody>
          <a:bodyPr/>
          <a:lstStyle>
            <a:lvl1pPr>
              <a:defRPr/>
            </a:lvl1pPr>
          </a:lstStyle>
          <a:p>
            <a:pPr>
              <a:defRPr/>
            </a:pPr>
            <a:fld id="{AAEA0629-4CC1-404A-8BDB-2DB59150CA9B}" type="slidenum">
              <a:rPr lang="es-ES"/>
              <a:pPr>
                <a:defRPr/>
              </a:pPr>
              <a:t>‹Nº›</a:t>
            </a:fld>
            <a:endParaRPr lang="es-ES"/>
          </a:p>
        </p:txBody>
      </p:sp>
    </p:spTree>
    <p:extLst>
      <p:ext uri="{BB962C8B-B14F-4D97-AF65-F5344CB8AC3E}">
        <p14:creationId xmlns="" xmlns:p14="http://schemas.microsoft.com/office/powerpoint/2010/main" val="2577069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646E15F-141C-40BE-A213-83CC459FE686}" type="datetimeFigureOut">
              <a:rPr lang="es-PE" smtClean="0"/>
              <a:pPr/>
              <a:t>04/04/2016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51C429A-00FD-43AD-A937-409A899112C2}"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2646E15F-141C-40BE-A213-83CC459FE686}" type="datetimeFigureOut">
              <a:rPr lang="es-PE" smtClean="0"/>
              <a:pPr/>
              <a:t>04/04/2016</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B51C429A-00FD-43AD-A937-409A899112C2}" type="slidenum">
              <a:rPr lang="es-PE" smtClean="0"/>
              <a:pPr/>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5" name="Date Placeholder 4"/>
          <p:cNvSpPr>
            <a:spLocks noGrp="1"/>
          </p:cNvSpPr>
          <p:nvPr>
            <p:ph type="dt" sz="half" idx="10"/>
          </p:nvPr>
        </p:nvSpPr>
        <p:spPr/>
        <p:txBody>
          <a:bodyPr/>
          <a:lstStyle/>
          <a:p>
            <a:fld id="{2646E15F-141C-40BE-A213-83CC459FE686}" type="datetimeFigureOut">
              <a:rPr lang="es-PE" smtClean="0"/>
              <a:pPr/>
              <a:t>04/04/2016</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B51C429A-00FD-43AD-A937-409A899112C2}" type="slidenum">
              <a:rPr lang="es-PE" smtClean="0"/>
              <a:pPr/>
              <a:t>‹Nº›</a:t>
            </a:fld>
            <a:endParaRPr lang="es-PE"/>
          </a:p>
        </p:txBody>
      </p:sp>
      <p:sp>
        <p:nvSpPr>
          <p:cNvPr id="9" name="Content Placeholder 8"/>
          <p:cNvSpPr>
            <a:spLocks noGrp="1"/>
          </p:cNvSpPr>
          <p:nvPr>
            <p:ph sz="quarter" idx="13"/>
          </p:nvPr>
        </p:nvSpPr>
        <p:spPr>
          <a:xfrm>
            <a:off x="1042416" y="2313432"/>
            <a:ext cx="3419856" cy="349300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2646E15F-141C-40BE-A213-83CC459FE686}" type="datetimeFigureOut">
              <a:rPr lang="es-PE" smtClean="0"/>
              <a:pPr/>
              <a:t>04/04/2016</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B51C429A-00FD-43AD-A937-409A899112C2}"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2646E15F-141C-40BE-A213-83CC459FE686}" type="datetimeFigureOut">
              <a:rPr lang="es-PE" smtClean="0"/>
              <a:pPr/>
              <a:t>04/04/2016</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B51C429A-00FD-43AD-A937-409A899112C2}"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6E15F-141C-40BE-A213-83CC459FE686}" type="datetimeFigureOut">
              <a:rPr lang="es-PE" smtClean="0"/>
              <a:pPr/>
              <a:t>04/04/2016</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B51C429A-00FD-43AD-A937-409A899112C2}"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2646E15F-141C-40BE-A213-83CC459FE686}" type="datetimeFigureOut">
              <a:rPr lang="es-PE" smtClean="0"/>
              <a:pPr/>
              <a:t>04/04/2016</a:t>
            </a:fld>
            <a:endParaRPr lang="es-PE"/>
          </a:p>
        </p:txBody>
      </p:sp>
      <p:sp>
        <p:nvSpPr>
          <p:cNvPr id="7" name="Slide Number Placeholder 6"/>
          <p:cNvSpPr>
            <a:spLocks noGrp="1"/>
          </p:cNvSpPr>
          <p:nvPr>
            <p:ph type="sldNum" sz="quarter" idx="12"/>
          </p:nvPr>
        </p:nvSpPr>
        <p:spPr/>
        <p:txBody>
          <a:bodyPr/>
          <a:lstStyle/>
          <a:p>
            <a:fld id="{B51C429A-00FD-43AD-A937-409A899112C2}" type="slidenum">
              <a:rPr lang="es-PE" smtClean="0"/>
              <a:pPr/>
              <a:t>‹Nº›</a:t>
            </a:fld>
            <a:endParaRPr lang="es-PE"/>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s-PE"/>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s-ES" smtClean="0"/>
              <a:t>Haga clic para modificar el estilo de título del patrón</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s-ES" smtClean="0"/>
              <a:t>Haga clic para modificar el estilo de título del patrón</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2646E15F-141C-40BE-A213-83CC459FE686}" type="datetimeFigureOut">
              <a:rPr lang="es-PE" smtClean="0"/>
              <a:pPr/>
              <a:t>04/04/2016</a:t>
            </a:fld>
            <a:endParaRPr lang="es-PE"/>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s-PE"/>
          </a:p>
        </p:txBody>
      </p:sp>
      <p:sp>
        <p:nvSpPr>
          <p:cNvPr id="7" name="Slide Number Placeholder 6"/>
          <p:cNvSpPr>
            <a:spLocks noGrp="1"/>
          </p:cNvSpPr>
          <p:nvPr>
            <p:ph type="sldNum" sz="quarter" idx="12"/>
          </p:nvPr>
        </p:nvSpPr>
        <p:spPr/>
        <p:txBody>
          <a:bodyPr/>
          <a:lstStyle/>
          <a:p>
            <a:fld id="{B51C429A-00FD-43AD-A937-409A899112C2}" type="slidenum">
              <a:rPr lang="es-PE" smtClean="0"/>
              <a:pPr/>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2646E15F-141C-40BE-A213-83CC459FE686}" type="datetimeFigureOut">
              <a:rPr lang="es-PE" smtClean="0"/>
              <a:pPr/>
              <a:t>04/04/2016</a:t>
            </a:fld>
            <a:endParaRPr lang="es-PE"/>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s-PE"/>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B51C429A-00FD-43AD-A937-409A899112C2}" type="slidenum">
              <a:rPr lang="es-PE" smtClean="0"/>
              <a:pPr/>
              <a:t>‹Nº›</a:t>
            </a:fld>
            <a:endParaRPr lang="es-P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images.google.cl/imgres?imgurl=http://correo.ccmc.unam.mx/~takeuchi/nano/atomos1_files/atomo2.jpg&amp;imgrefurl=http://correo.ccmc.unam.mx/~takeuchi/nano/atomos.htm&amp;h=303&amp;w=312&amp;sz=10&amp;hl=es&amp;start=27&amp;tbnid=RS8OAhftoK39bM:&amp;tbnh=114&amp;tbnw=117&amp;prev=/images?q=ATOMO&amp;start=20&amp;gbv=2&amp;ndsp=20&amp;hl=es&amp;sa=N"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gif"/></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733365" y="2708476"/>
            <a:ext cx="3439035" cy="1702160"/>
          </a:xfrm>
        </p:spPr>
        <p:txBody>
          <a:bodyPr>
            <a:normAutofit fontScale="90000"/>
          </a:bodyPr>
          <a:lstStyle/>
          <a:p>
            <a:pPr algn="ctr"/>
            <a:r>
              <a:rPr lang="es-PE" b="1" dirty="0" smtClean="0"/>
              <a:t>Átomos moléculas e iones</a:t>
            </a:r>
            <a:endParaRPr lang="es-PE" b="1" dirty="0"/>
          </a:p>
        </p:txBody>
      </p:sp>
    </p:spTree>
    <p:extLst>
      <p:ext uri="{BB962C8B-B14F-4D97-AF65-F5344CB8AC3E}">
        <p14:creationId xmlns="" xmlns:p14="http://schemas.microsoft.com/office/powerpoint/2010/main" val="2278044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150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2475" y="685800"/>
            <a:ext cx="7639050" cy="548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097691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188" y="692150"/>
            <a:ext cx="7993062" cy="52022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202945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275856" y="620688"/>
            <a:ext cx="2026568" cy="576858"/>
          </a:xfrm>
        </p:spPr>
        <p:txBody>
          <a:bodyPr/>
          <a:lstStyle/>
          <a:p>
            <a:pPr eaLnBrk="1" hangingPunct="1">
              <a:defRPr/>
            </a:pPr>
            <a:r>
              <a:rPr lang="es-ES" sz="2800" b="1" dirty="0" smtClean="0">
                <a:solidFill>
                  <a:srgbClr val="0000FF"/>
                </a:solidFill>
              </a:rPr>
              <a:t>EL </a:t>
            </a:r>
            <a:r>
              <a:rPr lang="es-ES" sz="2800" b="1" dirty="0">
                <a:solidFill>
                  <a:srgbClr val="0000FF"/>
                </a:solidFill>
              </a:rPr>
              <a:t>ÁTOMO</a:t>
            </a:r>
          </a:p>
        </p:txBody>
      </p:sp>
      <p:sp>
        <p:nvSpPr>
          <p:cNvPr id="17411" name="Rectangle 3"/>
          <p:cNvSpPr>
            <a:spLocks noGrp="1" noChangeArrowheads="1"/>
          </p:cNvSpPr>
          <p:nvPr>
            <p:ph type="body" idx="1"/>
          </p:nvPr>
        </p:nvSpPr>
        <p:spPr>
          <a:xfrm>
            <a:off x="467544" y="1124744"/>
            <a:ext cx="8064896" cy="4929188"/>
          </a:xfrm>
        </p:spPr>
        <p:txBody>
          <a:bodyPr>
            <a:noAutofit/>
          </a:bodyPr>
          <a:lstStyle/>
          <a:p>
            <a:pPr marL="95250" indent="0" algn="just" eaLnBrk="1" hangingPunct="1">
              <a:buFontTx/>
              <a:buNone/>
            </a:pPr>
            <a:r>
              <a:rPr lang="es-ES" altLang="es-PE" sz="1800" dirty="0" smtClean="0"/>
              <a:t>El átomo se ha definido, tradicionalmente, como la partícula mas pequeña de un elemento la cual puede participar en una combinación química.</a:t>
            </a:r>
          </a:p>
          <a:p>
            <a:pPr marL="95250" indent="0" algn="just" eaLnBrk="1" hangingPunct="1">
              <a:buFontTx/>
              <a:buNone/>
            </a:pPr>
            <a:endParaRPr lang="es-ES" altLang="es-PE" sz="1800" dirty="0" smtClean="0"/>
          </a:p>
          <a:p>
            <a:pPr marL="95250" indent="0" algn="just" eaLnBrk="1" hangingPunct="1">
              <a:buFontTx/>
              <a:buNone/>
            </a:pPr>
            <a:r>
              <a:rPr lang="es-ES" altLang="es-PE" sz="1800" dirty="0" smtClean="0"/>
              <a:t>El químico ruso </a:t>
            </a:r>
            <a:r>
              <a:rPr lang="es-ES" altLang="es-PE" sz="1800" dirty="0" err="1" smtClean="0"/>
              <a:t>Mendeleev</a:t>
            </a:r>
            <a:r>
              <a:rPr lang="es-ES" altLang="es-PE" sz="1800" dirty="0" smtClean="0"/>
              <a:t> formuló la Ley Periódica de los Elementos Químicos la cual ordenaba a los elementos de acuerdo con el valor creciente de sus masas atómicas.</a:t>
            </a:r>
          </a:p>
          <a:p>
            <a:pPr marL="95250" indent="0" algn="just" eaLnBrk="1" hangingPunct="1">
              <a:buFontTx/>
              <a:buNone/>
            </a:pPr>
            <a:endParaRPr lang="es-ES" altLang="es-PE" sz="1800" dirty="0" smtClean="0"/>
          </a:p>
          <a:p>
            <a:pPr marL="95250" indent="0" algn="just" eaLnBrk="1" hangingPunct="1">
              <a:buFontTx/>
              <a:buNone/>
            </a:pPr>
            <a:r>
              <a:rPr lang="es-ES" altLang="es-PE" sz="1800" dirty="0" smtClean="0"/>
              <a:t>Basado en la Ley Periódica de los elementos químicos, </a:t>
            </a:r>
            <a:r>
              <a:rPr lang="es-ES" altLang="es-PE" sz="1800" dirty="0" err="1" smtClean="0"/>
              <a:t>Mendeleev</a:t>
            </a:r>
            <a:r>
              <a:rPr lang="es-ES" altLang="es-PE" sz="1800" dirty="0" smtClean="0"/>
              <a:t> propuso su representación visual creando la Tabla Periódica.</a:t>
            </a:r>
          </a:p>
          <a:p>
            <a:pPr marL="95250" indent="0" algn="just" eaLnBrk="1" hangingPunct="1">
              <a:buFontTx/>
              <a:buNone/>
            </a:pPr>
            <a:endParaRPr lang="es-ES" altLang="es-PE" sz="1800" dirty="0" smtClean="0"/>
          </a:p>
          <a:p>
            <a:pPr marL="95250" indent="0" algn="just" eaLnBrk="1" hangingPunct="1">
              <a:buFontTx/>
              <a:buNone/>
            </a:pPr>
            <a:r>
              <a:rPr lang="es-ES" altLang="es-PE" sz="1800" dirty="0" smtClean="0"/>
              <a:t>En 1912 el físico y químico inglés </a:t>
            </a:r>
            <a:r>
              <a:rPr lang="es-ES" altLang="es-PE" sz="1800" dirty="0" err="1" smtClean="0"/>
              <a:t>Moseley</a:t>
            </a:r>
            <a:r>
              <a:rPr lang="es-ES" altLang="es-PE" sz="1800" dirty="0" smtClean="0"/>
              <a:t> enunció que la verdadera base de la Ley Periódica no era la masa atómica sino el numero de protones en el núcleo atómico, que es numéricamente igual a la cantidad de electrones en la envoltura del átomo.</a:t>
            </a:r>
          </a:p>
          <a:p>
            <a:pPr marL="95250" indent="0" algn="just" eaLnBrk="1" hangingPunct="1">
              <a:buFontTx/>
              <a:buNone/>
            </a:pPr>
            <a:endParaRPr lang="es-ES" altLang="es-PE" sz="1800" dirty="0" smtClean="0"/>
          </a:p>
          <a:p>
            <a:pPr marL="95250" indent="0" algn="just" eaLnBrk="1" hangingPunct="1">
              <a:buFontTx/>
              <a:buNone/>
            </a:pPr>
            <a:r>
              <a:rPr lang="es-ES" altLang="es-PE" sz="1800" dirty="0" smtClean="0"/>
              <a:t>La Tabla Periódica aceptada oficialmente por la IUPAC organiza los elementos químicos en 18 grupos (columnas) y 7 periodos (filas). </a:t>
            </a:r>
          </a:p>
        </p:txBody>
      </p:sp>
    </p:spTree>
    <p:extLst>
      <p:ext uri="{BB962C8B-B14F-4D97-AF65-F5344CB8AC3E}">
        <p14:creationId xmlns="" xmlns:p14="http://schemas.microsoft.com/office/powerpoint/2010/main" val="1613909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6"/>
          <p:cNvSpPr>
            <a:spLocks noGrp="1" noChangeArrowheads="1"/>
          </p:cNvSpPr>
          <p:nvPr>
            <p:ph type="title"/>
          </p:nvPr>
        </p:nvSpPr>
        <p:spPr>
          <a:xfrm>
            <a:off x="457200" y="274638"/>
            <a:ext cx="8229600" cy="633412"/>
          </a:xfrm>
        </p:spPr>
        <p:txBody>
          <a:bodyPr/>
          <a:lstStyle/>
          <a:p>
            <a:pPr eaLnBrk="1" hangingPunct="1">
              <a:defRPr/>
            </a:pPr>
            <a:r>
              <a:rPr lang="es-ES" sz="2800" b="1" dirty="0" smtClean="0">
                <a:solidFill>
                  <a:srgbClr val="0000FF"/>
                </a:solidFill>
              </a:rPr>
              <a:t>ESTRUCTURA </a:t>
            </a:r>
            <a:r>
              <a:rPr lang="es-ES" sz="2800" b="1" dirty="0">
                <a:solidFill>
                  <a:srgbClr val="0000FF"/>
                </a:solidFill>
              </a:rPr>
              <a:t>ATÓMICA</a:t>
            </a:r>
          </a:p>
        </p:txBody>
      </p:sp>
      <p:sp>
        <p:nvSpPr>
          <p:cNvPr id="18435" name="Rectangle 7"/>
          <p:cNvSpPr>
            <a:spLocks noGrp="1" noChangeArrowheads="1"/>
          </p:cNvSpPr>
          <p:nvPr>
            <p:ph type="body" sz="half" idx="1"/>
          </p:nvPr>
        </p:nvSpPr>
        <p:spPr>
          <a:xfrm>
            <a:off x="457200" y="1052513"/>
            <a:ext cx="5266928" cy="2733675"/>
          </a:xfrm>
        </p:spPr>
        <p:txBody>
          <a:bodyPr>
            <a:noAutofit/>
          </a:bodyPr>
          <a:lstStyle/>
          <a:p>
            <a:pPr algn="just" eaLnBrk="1" hangingPunct="1"/>
            <a:r>
              <a:rPr lang="es-ES" altLang="es-PE" dirty="0" smtClean="0"/>
              <a:t>La materia esta constituida por átomos, los que a su vez están formados por un núcleo y una envoltura electrónica.</a:t>
            </a:r>
          </a:p>
          <a:p>
            <a:pPr algn="just" eaLnBrk="1" hangingPunct="1"/>
            <a:r>
              <a:rPr lang="es-ES" altLang="es-PE" dirty="0" smtClean="0"/>
              <a:t>El </a:t>
            </a:r>
            <a:r>
              <a:rPr lang="es-ES" altLang="es-PE" b="1" dirty="0" smtClean="0"/>
              <a:t>núcleo atómico </a:t>
            </a:r>
            <a:r>
              <a:rPr lang="es-ES" altLang="es-PE" dirty="0" smtClean="0"/>
              <a:t>posee casi toda la masa del átomo y está constituido por </a:t>
            </a:r>
            <a:r>
              <a:rPr lang="es-ES" altLang="es-PE" b="1" dirty="0" smtClean="0"/>
              <a:t>protones (+) y neutrones</a:t>
            </a:r>
            <a:r>
              <a:rPr lang="es-ES" altLang="es-PE" dirty="0" smtClean="0"/>
              <a:t> (sin carga eléctrica).</a:t>
            </a:r>
          </a:p>
          <a:p>
            <a:pPr algn="just" eaLnBrk="1" hangingPunct="1"/>
            <a:r>
              <a:rPr lang="es-ES" altLang="es-PE" dirty="0" smtClean="0"/>
              <a:t>La </a:t>
            </a:r>
            <a:r>
              <a:rPr lang="es-ES" altLang="es-PE" b="1" dirty="0" smtClean="0"/>
              <a:t>envoltura electrónica </a:t>
            </a:r>
            <a:r>
              <a:rPr lang="es-ES" altLang="es-PE" dirty="0" smtClean="0"/>
              <a:t>del átomo esta constituida por unas partículas subatómicas llamadas electrones (-) que giran al- rededor del núcleo.</a:t>
            </a:r>
          </a:p>
        </p:txBody>
      </p:sp>
      <p:pic>
        <p:nvPicPr>
          <p:cNvPr id="18436" name="Picture 5" descr="atomo2">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35459" y="1700808"/>
            <a:ext cx="3408541" cy="3888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916150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229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3568" y="1556792"/>
            <a:ext cx="7766577" cy="41044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1 Título"/>
          <p:cNvSpPr>
            <a:spLocks noGrp="1"/>
          </p:cNvSpPr>
          <p:nvPr>
            <p:ph type="title"/>
          </p:nvPr>
        </p:nvSpPr>
        <p:spPr>
          <a:xfrm>
            <a:off x="467544" y="692696"/>
            <a:ext cx="8208912" cy="566936"/>
          </a:xfrm>
        </p:spPr>
        <p:txBody>
          <a:bodyPr>
            <a:normAutofit/>
          </a:bodyPr>
          <a:lstStyle/>
          <a:p>
            <a:pPr algn="ctr"/>
            <a:r>
              <a:rPr lang="es-PE" sz="2800" b="1" dirty="0">
                <a:solidFill>
                  <a:srgbClr val="C00000"/>
                </a:solidFill>
              </a:rPr>
              <a:t>LA ESTRUCTURA DE LOS </a:t>
            </a:r>
            <a:r>
              <a:rPr lang="es-PE" sz="2800" b="1" dirty="0" smtClean="0">
                <a:solidFill>
                  <a:srgbClr val="C00000"/>
                </a:solidFill>
              </a:rPr>
              <a:t>ÁTOMOS</a:t>
            </a:r>
            <a:endParaRPr lang="es-PE" sz="2800" dirty="0">
              <a:solidFill>
                <a:srgbClr val="C00000"/>
              </a:solidFill>
            </a:endParaRPr>
          </a:p>
        </p:txBody>
      </p:sp>
    </p:spTree>
    <p:extLst>
      <p:ext uri="{BB962C8B-B14F-4D97-AF65-F5344CB8AC3E}">
        <p14:creationId xmlns="" xmlns:p14="http://schemas.microsoft.com/office/powerpoint/2010/main" val="3859043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331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04863" y="942975"/>
            <a:ext cx="7534275" cy="4972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23522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43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85775" y="1081088"/>
            <a:ext cx="8172450" cy="4695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42952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536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6263" y="1052736"/>
            <a:ext cx="7991475" cy="43924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62599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t="8075"/>
          <a:stretch>
            <a:fillRect/>
          </a:stretch>
        </p:blipFill>
        <p:spPr bwMode="auto">
          <a:xfrm>
            <a:off x="683568" y="908720"/>
            <a:ext cx="7561262" cy="496855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60062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638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9804" y="1832026"/>
            <a:ext cx="7344816" cy="3887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2434" y="5952381"/>
            <a:ext cx="8659557"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1 Título"/>
          <p:cNvSpPr>
            <a:spLocks noGrp="1"/>
          </p:cNvSpPr>
          <p:nvPr>
            <p:ph type="title"/>
          </p:nvPr>
        </p:nvSpPr>
        <p:spPr>
          <a:xfrm>
            <a:off x="467544" y="1211227"/>
            <a:ext cx="8208912" cy="566936"/>
          </a:xfrm>
        </p:spPr>
        <p:txBody>
          <a:bodyPr>
            <a:normAutofit/>
          </a:bodyPr>
          <a:lstStyle/>
          <a:p>
            <a:r>
              <a:rPr lang="es-PE" sz="2400" b="1" dirty="0"/>
              <a:t>LA ESTRUCTURA DE LOS ÁTOMOS</a:t>
            </a:r>
            <a:r>
              <a:rPr lang="es-PE" sz="2400" b="1" dirty="0" smtClean="0"/>
              <a:t>: </a:t>
            </a:r>
            <a:r>
              <a:rPr lang="es-PE" sz="2400" b="1" dirty="0" smtClean="0">
                <a:solidFill>
                  <a:srgbClr val="C00000"/>
                </a:solidFill>
              </a:rPr>
              <a:t>LOS </a:t>
            </a:r>
            <a:r>
              <a:rPr lang="es-PE" sz="2400" b="1" dirty="0">
                <a:solidFill>
                  <a:srgbClr val="C00000"/>
                </a:solidFill>
              </a:rPr>
              <a:t>ELECTRONES</a:t>
            </a:r>
            <a:endParaRPr lang="es-PE" sz="2400" dirty="0">
              <a:solidFill>
                <a:srgbClr val="C00000"/>
              </a:solidFill>
            </a:endParaRPr>
          </a:p>
        </p:txBody>
      </p:sp>
      <p:sp>
        <p:nvSpPr>
          <p:cNvPr id="2" name="1 Rectángulo"/>
          <p:cNvSpPr/>
          <p:nvPr/>
        </p:nvSpPr>
        <p:spPr>
          <a:xfrm>
            <a:off x="474108" y="692696"/>
            <a:ext cx="8202348" cy="523220"/>
          </a:xfrm>
          <a:prstGeom prst="rect">
            <a:avLst/>
          </a:prstGeom>
        </p:spPr>
        <p:txBody>
          <a:bodyPr wrap="square">
            <a:spAutoFit/>
          </a:bodyPr>
          <a:lstStyle/>
          <a:p>
            <a:r>
              <a:rPr lang="es-CL" sz="2800" b="1" u="sng" dirty="0"/>
              <a:t>Descubrimiento de la estructura atómica</a:t>
            </a:r>
            <a:endParaRPr lang="es-PE" sz="2800" dirty="0"/>
          </a:p>
        </p:txBody>
      </p:sp>
      <p:pic>
        <p:nvPicPr>
          <p:cNvPr id="33794" name="Picture 2" descr="Resultado de imagen para iman polos opuestos"/>
          <p:cNvPicPr>
            <a:picLocks noChangeAspect="1" noChangeArrowheads="1"/>
          </p:cNvPicPr>
          <p:nvPr/>
        </p:nvPicPr>
        <p:blipFill>
          <a:blip r:embed="rId4" cstate="print"/>
          <a:srcRect/>
          <a:stretch>
            <a:fillRect/>
          </a:stretch>
        </p:blipFill>
        <p:spPr bwMode="auto">
          <a:xfrm>
            <a:off x="7452320" y="4365104"/>
            <a:ext cx="1512168" cy="1376243"/>
          </a:xfrm>
          <a:prstGeom prst="rect">
            <a:avLst/>
          </a:prstGeom>
          <a:noFill/>
        </p:spPr>
      </p:pic>
    </p:spTree>
    <p:extLst>
      <p:ext uri="{BB962C8B-B14F-4D97-AF65-F5344CB8AC3E}">
        <p14:creationId xmlns="" xmlns:p14="http://schemas.microsoft.com/office/powerpoint/2010/main" val="3849084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9552" y="548680"/>
            <a:ext cx="7024744" cy="541864"/>
          </a:xfrm>
        </p:spPr>
        <p:txBody>
          <a:bodyPr>
            <a:normAutofit/>
          </a:bodyPr>
          <a:lstStyle/>
          <a:p>
            <a:r>
              <a:rPr lang="es-PE" sz="2800" b="1" dirty="0"/>
              <a:t>LA TEORÍA ATÓMICA DE LA MATERIA</a:t>
            </a:r>
            <a:endParaRPr lang="es-PE" sz="2800" dirty="0"/>
          </a:p>
        </p:txBody>
      </p:sp>
      <p:sp>
        <p:nvSpPr>
          <p:cNvPr id="3" name="2 Marcador de contenido"/>
          <p:cNvSpPr>
            <a:spLocks noGrp="1"/>
          </p:cNvSpPr>
          <p:nvPr>
            <p:ph idx="1"/>
          </p:nvPr>
        </p:nvSpPr>
        <p:spPr>
          <a:xfrm>
            <a:off x="539552" y="2420888"/>
            <a:ext cx="6354099" cy="2952328"/>
          </a:xfrm>
        </p:spPr>
        <p:txBody>
          <a:bodyPr>
            <a:normAutofit fontScale="92500"/>
          </a:bodyPr>
          <a:lstStyle/>
          <a:p>
            <a:pPr marL="68580" indent="0" algn="just">
              <a:buNone/>
            </a:pPr>
            <a:r>
              <a:rPr lang="es-PE" b="1" dirty="0" smtClean="0">
                <a:solidFill>
                  <a:srgbClr val="C00000"/>
                </a:solidFill>
              </a:rPr>
              <a:t>Demócrito </a:t>
            </a:r>
            <a:r>
              <a:rPr lang="es-PE" b="1" dirty="0">
                <a:solidFill>
                  <a:srgbClr val="C00000"/>
                </a:solidFill>
              </a:rPr>
              <a:t>(460-370 a.C.)</a:t>
            </a:r>
            <a:r>
              <a:rPr lang="es-PE" dirty="0"/>
              <a:t> y otros </a:t>
            </a:r>
            <a:r>
              <a:rPr lang="es-PE" dirty="0" smtClean="0"/>
              <a:t>filósofos griegos </a:t>
            </a:r>
            <a:r>
              <a:rPr lang="es-PE" dirty="0"/>
              <a:t>anteriores a él pensaban que el mundo material debía estar formado </a:t>
            </a:r>
            <a:r>
              <a:rPr lang="es-PE" dirty="0" smtClean="0"/>
              <a:t>de pequeñas </a:t>
            </a:r>
            <a:r>
              <a:rPr lang="es-PE" dirty="0"/>
              <a:t>partículas indivisibles que llamaron átomos, que significa </a:t>
            </a:r>
            <a:r>
              <a:rPr lang="es-PE" b="1" dirty="0">
                <a:solidFill>
                  <a:schemeClr val="tx1"/>
                </a:solidFill>
              </a:rPr>
              <a:t>“indivisible </a:t>
            </a:r>
            <a:r>
              <a:rPr lang="es-PE" b="1" dirty="0" smtClean="0">
                <a:solidFill>
                  <a:schemeClr val="tx1"/>
                </a:solidFill>
              </a:rPr>
              <a:t>o </a:t>
            </a:r>
            <a:r>
              <a:rPr lang="es-PE" b="1" dirty="0" err="1" smtClean="0">
                <a:solidFill>
                  <a:schemeClr val="tx1"/>
                </a:solidFill>
              </a:rPr>
              <a:t>infragmentable</a:t>
            </a:r>
            <a:r>
              <a:rPr lang="es-PE" b="1" dirty="0">
                <a:solidFill>
                  <a:schemeClr val="tx1"/>
                </a:solidFill>
              </a:rPr>
              <a:t>”</a:t>
            </a:r>
            <a:r>
              <a:rPr lang="es-PE" dirty="0"/>
              <a:t>. Más tarde, </a:t>
            </a:r>
            <a:r>
              <a:rPr lang="es-PE" b="1" dirty="0">
                <a:solidFill>
                  <a:srgbClr val="C00000"/>
                </a:solidFill>
              </a:rPr>
              <a:t>Platón y Aristóteles </a:t>
            </a:r>
            <a:r>
              <a:rPr lang="es-PE" dirty="0"/>
              <a:t>propusieron la idea de que </a:t>
            </a:r>
            <a:r>
              <a:rPr lang="es-PE" b="1" dirty="0" smtClean="0"/>
              <a:t>no podía </a:t>
            </a:r>
            <a:r>
              <a:rPr lang="es-PE" b="1" dirty="0"/>
              <a:t>haber partículas indivisibles</a:t>
            </a:r>
            <a:r>
              <a:rPr lang="es-PE" dirty="0"/>
              <a:t>. </a:t>
            </a:r>
          </a:p>
        </p:txBody>
      </p:sp>
      <p:pic>
        <p:nvPicPr>
          <p:cNvPr id="4" name="Picture 6" descr="Democrit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93651" y="2304748"/>
            <a:ext cx="2095500" cy="3038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4 Rectángulo"/>
          <p:cNvSpPr/>
          <p:nvPr/>
        </p:nvSpPr>
        <p:spPr>
          <a:xfrm>
            <a:off x="539552" y="1196752"/>
            <a:ext cx="8136904" cy="1107996"/>
          </a:xfrm>
          <a:prstGeom prst="rect">
            <a:avLst/>
          </a:prstGeom>
        </p:spPr>
        <p:txBody>
          <a:bodyPr wrap="square">
            <a:spAutoFit/>
          </a:bodyPr>
          <a:lstStyle/>
          <a:p>
            <a:pPr marL="68580" indent="0" algn="just">
              <a:buNone/>
            </a:pPr>
            <a:r>
              <a:rPr lang="es-PE" sz="2200" dirty="0"/>
              <a:t>Los filósofos de la antigüedad especularon sobre la naturaleza del “material” fundamental con el que está formado el mundo.</a:t>
            </a:r>
          </a:p>
        </p:txBody>
      </p:sp>
      <p:sp>
        <p:nvSpPr>
          <p:cNvPr id="6" name="5 Rectángulo"/>
          <p:cNvSpPr/>
          <p:nvPr/>
        </p:nvSpPr>
        <p:spPr>
          <a:xfrm>
            <a:off x="431539" y="5445224"/>
            <a:ext cx="8352929" cy="1015663"/>
          </a:xfrm>
          <a:prstGeom prst="rect">
            <a:avLst/>
          </a:prstGeom>
          <a:solidFill>
            <a:schemeClr val="accent1">
              <a:lumMod val="40000"/>
              <a:lumOff val="60000"/>
            </a:schemeClr>
          </a:solidFill>
          <a:ln w="12700">
            <a:solidFill>
              <a:srgbClr val="C00000"/>
            </a:solidFill>
          </a:ln>
        </p:spPr>
        <p:txBody>
          <a:bodyPr wrap="square">
            <a:spAutoFit/>
          </a:bodyPr>
          <a:lstStyle/>
          <a:p>
            <a:pPr marL="68580" indent="0" algn="just">
              <a:buNone/>
            </a:pPr>
            <a:r>
              <a:rPr lang="es-PE" sz="2000" dirty="0"/>
              <a:t>La perspectiva “atómica” de la materia se desvaneció por muchos siglos, durante los cuales la filosofía aristotélica dominó la cultura occidental.</a:t>
            </a:r>
          </a:p>
        </p:txBody>
      </p:sp>
    </p:spTree>
    <p:extLst>
      <p:ext uri="{BB962C8B-B14F-4D97-AF65-F5344CB8AC3E}">
        <p14:creationId xmlns="" xmlns:p14="http://schemas.microsoft.com/office/powerpoint/2010/main" val="26383065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Tubo de rayos </a:t>
            </a:r>
            <a:r>
              <a:rPr lang="es-PE" dirty="0" err="1" smtClean="0"/>
              <a:t>cátodicos</a:t>
            </a:r>
            <a:endParaRPr lang="es-PE" dirty="0"/>
          </a:p>
        </p:txBody>
      </p:sp>
      <p:sp>
        <p:nvSpPr>
          <p:cNvPr id="3" name="2 Marcador de contenido"/>
          <p:cNvSpPr>
            <a:spLocks noGrp="1"/>
          </p:cNvSpPr>
          <p:nvPr>
            <p:ph idx="1"/>
          </p:nvPr>
        </p:nvSpPr>
        <p:spPr/>
        <p:txBody>
          <a:bodyPr/>
          <a:lstStyle/>
          <a:p>
            <a:endParaRPr lang="es-PE"/>
          </a:p>
        </p:txBody>
      </p:sp>
      <p:pic>
        <p:nvPicPr>
          <p:cNvPr id="1026" name="Picture 2" descr="http://intercentres.edu.gva.es/iesleonardodavinci/Fisica/Campo-electrico/tubo%20de%20rayos%20catodicos%20animado.gif"/>
          <p:cNvPicPr>
            <a:picLocks noChangeAspect="1" noChangeArrowheads="1" noCrop="1"/>
          </p:cNvPicPr>
          <p:nvPr/>
        </p:nvPicPr>
        <p:blipFill>
          <a:blip r:embed="rId2" cstate="print"/>
          <a:srcRect/>
          <a:stretch>
            <a:fillRect/>
          </a:stretch>
        </p:blipFill>
        <p:spPr bwMode="auto">
          <a:xfrm>
            <a:off x="899592" y="2204864"/>
            <a:ext cx="6775610" cy="2304256"/>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741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7008" y="1090613"/>
            <a:ext cx="8191500" cy="4676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624157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552" y="1214422"/>
            <a:ext cx="7961538" cy="44291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1 Título"/>
          <p:cNvSpPr txBox="1">
            <a:spLocks/>
          </p:cNvSpPr>
          <p:nvPr/>
        </p:nvSpPr>
        <p:spPr>
          <a:xfrm>
            <a:off x="500034" y="571480"/>
            <a:ext cx="8208912" cy="566936"/>
          </a:xfrm>
          <a:prstGeom prst="rect">
            <a:avLst/>
          </a:prstGeom>
        </p:spPr>
        <p:txBody>
          <a:bodyPr vert="horz" lIns="91440" tIns="45720" rIns="91440" bIns="45720" rtlCol="0" anchor="b">
            <a:normAutofit/>
          </a:bodyPr>
          <a:lstStyle/>
          <a:p>
            <a:pPr>
              <a:spcBef>
                <a:spcPct val="0"/>
              </a:spcBef>
            </a:pPr>
            <a:r>
              <a:rPr kumimoji="0" lang="es-PE" sz="2300" b="1" i="0" u="none" strike="noStrike" kern="1200" cap="none" spc="0" normalizeH="0" baseline="0" noProof="0" dirty="0" smtClean="0">
                <a:ln>
                  <a:noFill/>
                </a:ln>
                <a:solidFill>
                  <a:srgbClr val="0000FF"/>
                </a:solidFill>
                <a:effectLst/>
                <a:uLnTx/>
                <a:uFillTx/>
                <a:latin typeface="+mj-lt"/>
                <a:ea typeface="+mj-ea"/>
                <a:cs typeface="+mj-cs"/>
              </a:rPr>
              <a:t>LA ESTRUCTURA DE LOS ÁTOMOS: </a:t>
            </a:r>
            <a:r>
              <a:rPr lang="es-PE" sz="2400" b="1" dirty="0" smtClean="0">
                <a:solidFill>
                  <a:srgbClr val="C00000"/>
                </a:solidFill>
              </a:rPr>
              <a:t>masa del</a:t>
            </a:r>
            <a:r>
              <a:rPr kumimoji="0" lang="es-PE" sz="2400" b="1" i="0" u="none" strike="noStrike" kern="1200" cap="none" spc="0" normalizeH="0" baseline="0" noProof="0" dirty="0" smtClean="0">
                <a:ln>
                  <a:noFill/>
                </a:ln>
                <a:solidFill>
                  <a:srgbClr val="C00000"/>
                </a:solidFill>
                <a:effectLst/>
                <a:uLnTx/>
                <a:uFillTx/>
                <a:latin typeface="+mj-lt"/>
                <a:ea typeface="+mj-ea"/>
                <a:cs typeface="+mj-cs"/>
              </a:rPr>
              <a:t> electrón</a:t>
            </a:r>
            <a:endParaRPr kumimoji="0" lang="es-PE" sz="2400" b="0" i="0" u="none" strike="noStrike" kern="1200" cap="none" spc="0" normalizeH="0" baseline="0" noProof="0" dirty="0">
              <a:ln>
                <a:noFill/>
              </a:ln>
              <a:solidFill>
                <a:srgbClr val="C00000"/>
              </a:solidFill>
              <a:effectLst/>
              <a:uLnTx/>
              <a:uFillTx/>
              <a:latin typeface="+mj-lt"/>
              <a:ea typeface="+mj-ea"/>
              <a:cs typeface="+mj-cs"/>
            </a:endParaRPr>
          </a:p>
        </p:txBody>
      </p:sp>
    </p:spTree>
    <p:extLst>
      <p:ext uri="{BB962C8B-B14F-4D97-AF65-F5344CB8AC3E}">
        <p14:creationId xmlns="" xmlns:p14="http://schemas.microsoft.com/office/powerpoint/2010/main" val="254665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57290" y="4572008"/>
            <a:ext cx="6848968" cy="2088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28662" y="357166"/>
            <a:ext cx="7215238" cy="4286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0280837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9552" y="404664"/>
            <a:ext cx="7024744" cy="457120"/>
          </a:xfrm>
        </p:spPr>
        <p:txBody>
          <a:bodyPr>
            <a:normAutofit fontScale="90000"/>
          </a:bodyPr>
          <a:lstStyle/>
          <a:p>
            <a:r>
              <a:rPr lang="es-PE" b="1" dirty="0" smtClean="0">
                <a:solidFill>
                  <a:srgbClr val="0000FF"/>
                </a:solidFill>
              </a:rPr>
              <a:t>Núcleo</a:t>
            </a:r>
            <a:endParaRPr lang="es-PE" b="1" dirty="0">
              <a:solidFill>
                <a:srgbClr val="0000FF"/>
              </a:solidFill>
            </a:endParaRPr>
          </a:p>
        </p:txBody>
      </p:sp>
      <p:pic>
        <p:nvPicPr>
          <p:cNvPr id="2048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3568" y="836712"/>
            <a:ext cx="7877216" cy="27363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85984" y="3643314"/>
            <a:ext cx="3744416" cy="29781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242520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55576" y="764703"/>
            <a:ext cx="7632848" cy="5230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379975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253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6" y="434678"/>
            <a:ext cx="8193915" cy="58746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511625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692696"/>
            <a:ext cx="8104984" cy="541864"/>
          </a:xfrm>
        </p:spPr>
        <p:txBody>
          <a:bodyPr>
            <a:normAutofit fontScale="90000"/>
          </a:bodyPr>
          <a:lstStyle/>
          <a:p>
            <a:r>
              <a:rPr lang="es-PE" sz="3000" b="1" dirty="0">
                <a:solidFill>
                  <a:srgbClr val="0000FF"/>
                </a:solidFill>
              </a:rPr>
              <a:t>Número atómico y número de </a:t>
            </a:r>
            <a:r>
              <a:rPr lang="es-PE" sz="3000" b="1" dirty="0" smtClean="0">
                <a:solidFill>
                  <a:srgbClr val="0000FF"/>
                </a:solidFill>
              </a:rPr>
              <a:t>masa e isótopos</a:t>
            </a:r>
            <a:endParaRPr lang="es-PE" sz="3000" b="1" dirty="0">
              <a:solidFill>
                <a:srgbClr val="0000FF"/>
              </a:solidFill>
            </a:endParaRPr>
          </a:p>
        </p:txBody>
      </p:sp>
      <p:sp>
        <p:nvSpPr>
          <p:cNvPr id="3" name="2 Marcador de contenido"/>
          <p:cNvSpPr>
            <a:spLocks noGrp="1"/>
          </p:cNvSpPr>
          <p:nvPr>
            <p:ph idx="1"/>
          </p:nvPr>
        </p:nvSpPr>
        <p:spPr>
          <a:xfrm>
            <a:off x="539552" y="1340768"/>
            <a:ext cx="7920880" cy="4392488"/>
          </a:xfrm>
        </p:spPr>
        <p:txBody>
          <a:bodyPr/>
          <a:lstStyle/>
          <a:p>
            <a:pPr marL="68580" indent="0" algn="just">
              <a:buNone/>
            </a:pPr>
            <a:r>
              <a:rPr lang="es-PE" dirty="0"/>
              <a:t>Todos los átomos del mismo elemento siempre tienen el mismo número de protones</a:t>
            </a:r>
            <a:r>
              <a:rPr lang="es-PE" dirty="0" smtClean="0"/>
              <a:t>. Esta </a:t>
            </a:r>
            <a:r>
              <a:rPr lang="es-PE" dirty="0"/>
              <a:t>característica distingue a los átomos de un elemento de los átomos </a:t>
            </a:r>
            <a:r>
              <a:rPr lang="es-PE" dirty="0" smtClean="0"/>
              <a:t>de todos </a:t>
            </a:r>
            <a:r>
              <a:rPr lang="es-PE" dirty="0"/>
              <a:t>los otros elementos.</a:t>
            </a: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3284984"/>
            <a:ext cx="7992888" cy="33123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3617759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00034" y="428604"/>
            <a:ext cx="7920880" cy="4085041"/>
          </a:xfrm>
        </p:spPr>
        <p:txBody>
          <a:bodyPr/>
          <a:lstStyle/>
          <a:p>
            <a:pPr marL="68580" indent="0">
              <a:buNone/>
            </a:pPr>
            <a:r>
              <a:rPr lang="es-PE" b="1" dirty="0"/>
              <a:t>Número </a:t>
            </a:r>
            <a:r>
              <a:rPr lang="es-PE" b="1" dirty="0" smtClean="0"/>
              <a:t>atómico</a:t>
            </a:r>
          </a:p>
          <a:p>
            <a:pPr marL="68580" indent="0" algn="just">
              <a:buNone/>
            </a:pPr>
            <a:r>
              <a:rPr lang="es-PE" dirty="0"/>
              <a:t>Un número atómico, que es igual al número de </a:t>
            </a:r>
            <a:r>
              <a:rPr lang="es-PE" b="1" dirty="0">
                <a:solidFill>
                  <a:srgbClr val="7030A0"/>
                </a:solidFill>
              </a:rPr>
              <a:t>protones</a:t>
            </a:r>
            <a:r>
              <a:rPr lang="es-PE" dirty="0"/>
              <a:t> en el núcleo de un átomo</a:t>
            </a:r>
            <a:r>
              <a:rPr lang="es-PE" dirty="0" smtClean="0"/>
              <a:t>, se </a:t>
            </a:r>
            <a:r>
              <a:rPr lang="es-PE" dirty="0"/>
              <a:t>usa para identificar a cada elemento.</a:t>
            </a:r>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19672" y="2060848"/>
            <a:ext cx="5712635" cy="504056"/>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4" name="Picture 6" descr="http://4.bp.blogspot.com/-Q4Bke4lFCV0/UmC26xlFrBI/AAAAAAAAABg/VnhM3tDB4_g/s320/tabla_peri_dica.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85786" y="2714620"/>
            <a:ext cx="4429156" cy="2675430"/>
          </a:xfrm>
          <a:prstGeom prst="rect">
            <a:avLst/>
          </a:prstGeom>
          <a:noFill/>
          <a:extLst>
            <a:ext uri="{909E8E84-426E-40DD-AFC4-6F175D3DCCD1}">
              <a14:hiddenFill xmlns="" xmlns:a14="http://schemas.microsoft.com/office/drawing/2010/main">
                <a:solidFill>
                  <a:srgbClr val="FFFFFF"/>
                </a:solidFill>
              </a14:hiddenFill>
            </a:ext>
          </a:extLst>
        </p:spPr>
      </p:pic>
      <p:pic>
        <p:nvPicPr>
          <p:cNvPr id="2056" name="Picture 8" descr="http://1.bp.blogspot.com/-ySyADLPy1lw/UmB2n-l34EI/AAAAAAAAABQ/3dyD-xTXgnc/s320/tabla+period+11.gif"/>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715008" y="2857496"/>
            <a:ext cx="2448272" cy="1790299"/>
          </a:xfrm>
          <a:prstGeom prst="rect">
            <a:avLst/>
          </a:prstGeom>
          <a:noFill/>
          <a:extLst>
            <a:ext uri="{909E8E84-426E-40DD-AFC4-6F175D3DCCD1}">
              <a14:hiddenFill xmlns="" xmlns:a14="http://schemas.microsoft.com/office/drawing/2010/main">
                <a:solidFill>
                  <a:srgbClr val="FFFFFF"/>
                </a:solidFill>
              </a14:hiddenFill>
            </a:ext>
          </a:extLst>
        </p:spPr>
      </p:pic>
      <p:pic>
        <p:nvPicPr>
          <p:cNvPr id="2057" name="Picture 9"/>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79512" y="5505140"/>
            <a:ext cx="8784976" cy="1285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17472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476672"/>
            <a:ext cx="7920880" cy="2304255"/>
          </a:xfrm>
        </p:spPr>
        <p:txBody>
          <a:bodyPr>
            <a:normAutofit lnSpcReduction="10000"/>
          </a:bodyPr>
          <a:lstStyle/>
          <a:p>
            <a:pPr marL="68580" indent="0">
              <a:buNone/>
            </a:pPr>
            <a:r>
              <a:rPr lang="es-PE" b="1" dirty="0" smtClean="0">
                <a:solidFill>
                  <a:srgbClr val="C00000"/>
                </a:solidFill>
              </a:rPr>
              <a:t>Pesos atómicos</a:t>
            </a:r>
          </a:p>
          <a:p>
            <a:pPr marL="68580" indent="0">
              <a:buNone/>
            </a:pPr>
            <a:r>
              <a:rPr lang="es-PE" b="1" dirty="0" smtClean="0">
                <a:solidFill>
                  <a:srgbClr val="7030A0"/>
                </a:solidFill>
              </a:rPr>
              <a:t>Número </a:t>
            </a:r>
            <a:r>
              <a:rPr lang="es-PE" b="1" dirty="0">
                <a:solidFill>
                  <a:srgbClr val="7030A0"/>
                </a:solidFill>
              </a:rPr>
              <a:t>de masa</a:t>
            </a:r>
          </a:p>
          <a:p>
            <a:pPr marL="68580" indent="0" algn="just">
              <a:buNone/>
            </a:pPr>
            <a:r>
              <a:rPr lang="es-PE" dirty="0"/>
              <a:t>Se sabe que los protones y neutrones determinan la masa del núcleo. Para </a:t>
            </a:r>
            <a:r>
              <a:rPr lang="es-PE" dirty="0" smtClean="0"/>
              <a:t>cualquier átomo</a:t>
            </a:r>
            <a:r>
              <a:rPr lang="es-PE" dirty="0"/>
              <a:t>, el número de masa es la suma del número de protones y </a:t>
            </a:r>
            <a:r>
              <a:rPr lang="es-PE" dirty="0" smtClean="0"/>
              <a:t>neutrones en </a:t>
            </a:r>
            <a:r>
              <a:rPr lang="es-PE" dirty="0"/>
              <a:t>el núcleo</a:t>
            </a:r>
            <a:r>
              <a:rPr lang="es-PE" dirty="0" smtClean="0"/>
              <a:t>.</a:t>
            </a:r>
          </a:p>
          <a:p>
            <a:pPr marL="68580" indent="0" algn="just">
              <a:buNone/>
            </a:pPr>
            <a:endParaRPr lang="es-PE" dirty="0"/>
          </a:p>
          <a:p>
            <a:pPr marL="68580" indent="0" algn="just">
              <a:buNone/>
            </a:pPr>
            <a:endParaRPr lang="es-PE" dirty="0" smtClean="0"/>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28728" y="2786058"/>
            <a:ext cx="5950323" cy="45471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2 Marcador de contenido"/>
          <p:cNvSpPr txBox="1">
            <a:spLocks/>
          </p:cNvSpPr>
          <p:nvPr/>
        </p:nvSpPr>
        <p:spPr>
          <a:xfrm>
            <a:off x="629330" y="3284984"/>
            <a:ext cx="7920880" cy="2304255"/>
          </a:xfrm>
          <a:prstGeom prst="rect">
            <a:avLst/>
          </a:prstGeom>
        </p:spPr>
        <p:txBody>
          <a:bodyPr vert="horz" lIns="91440" tIns="45720" rIns="91440" bIns="45720" rtlCol="0">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lgn="just">
              <a:buFont typeface="Wingdings 2" pitchFamily="18" charset="2"/>
              <a:buNone/>
            </a:pPr>
            <a:r>
              <a:rPr lang="es-PE" dirty="0" smtClean="0"/>
              <a:t>Por ejemplo, un átomo de oxígeno que contiene 8 protones y 8 neutrones tiene número de masa 16. Un átomo de hierro que contiene 26 protones y 30 neutrones tiene número de masa 56. La tabla 1 ilustra la relación entre número atómico, número de masa y número de protones, neutrones y electrones en algunos átomos de diferentes elementos.</a:t>
            </a:r>
            <a:endParaRPr lang="es-PE" dirty="0"/>
          </a:p>
        </p:txBody>
      </p:sp>
    </p:spTree>
    <p:extLst>
      <p:ext uri="{BB962C8B-B14F-4D97-AF65-F5344CB8AC3E}">
        <p14:creationId xmlns="" xmlns:p14="http://schemas.microsoft.com/office/powerpoint/2010/main" val="28182542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39552" y="1268760"/>
            <a:ext cx="7992888" cy="3508977"/>
          </a:xfrm>
        </p:spPr>
        <p:txBody>
          <a:bodyPr>
            <a:normAutofit/>
          </a:bodyPr>
          <a:lstStyle/>
          <a:p>
            <a:pPr marL="68580" indent="0" algn="just">
              <a:buNone/>
            </a:pPr>
            <a:r>
              <a:rPr lang="es-PE" dirty="0" smtClean="0"/>
              <a:t>A medida </a:t>
            </a:r>
            <a:r>
              <a:rPr lang="es-PE" dirty="0"/>
              <a:t>que los químicos aprendían a medir las cantidades de elementos </a:t>
            </a:r>
            <a:r>
              <a:rPr lang="es-PE" dirty="0" smtClean="0"/>
              <a:t>que reaccionaban </a:t>
            </a:r>
            <a:r>
              <a:rPr lang="es-PE" dirty="0"/>
              <a:t>entre sí para formar nuevas sustancias, se establecían los </a:t>
            </a:r>
            <a:r>
              <a:rPr lang="es-PE" dirty="0" smtClean="0"/>
              <a:t>cimientos para </a:t>
            </a:r>
            <a:r>
              <a:rPr lang="es-PE" dirty="0"/>
              <a:t>una teoría atómica que </a:t>
            </a:r>
            <a:r>
              <a:rPr lang="es-PE" dirty="0">
                <a:solidFill>
                  <a:srgbClr val="C00000"/>
                </a:solidFill>
              </a:rPr>
              <a:t>vinculaba la idea de elementos con la idea de átomos</a:t>
            </a:r>
            <a:r>
              <a:rPr lang="es-PE" dirty="0" smtClean="0"/>
              <a:t>. </a:t>
            </a:r>
            <a:endParaRPr lang="es-PE" dirty="0"/>
          </a:p>
        </p:txBody>
      </p:sp>
      <p:sp>
        <p:nvSpPr>
          <p:cNvPr id="4" name="1 Título"/>
          <p:cNvSpPr>
            <a:spLocks noGrp="1"/>
          </p:cNvSpPr>
          <p:nvPr>
            <p:ph type="title"/>
          </p:nvPr>
        </p:nvSpPr>
        <p:spPr>
          <a:xfrm>
            <a:off x="539552" y="548680"/>
            <a:ext cx="7024744" cy="541864"/>
          </a:xfrm>
        </p:spPr>
        <p:txBody>
          <a:bodyPr>
            <a:normAutofit/>
          </a:bodyPr>
          <a:lstStyle/>
          <a:p>
            <a:r>
              <a:rPr lang="es-PE" sz="2800" b="1" dirty="0"/>
              <a:t>LA TEORÍA ATÓMICA DE LA MATERIA</a:t>
            </a:r>
            <a:endParaRPr lang="es-PE" sz="2800" dirty="0"/>
          </a:p>
        </p:txBody>
      </p:sp>
      <p:pic>
        <p:nvPicPr>
          <p:cNvPr id="5"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a:xfrm>
            <a:off x="6300192" y="3276714"/>
            <a:ext cx="2469355" cy="3089077"/>
          </a:xfrm>
          <a:prstGeom prst="rect">
            <a:avLst/>
          </a:prstGeom>
          <a:noFill/>
        </p:spPr>
      </p:pic>
      <p:sp>
        <p:nvSpPr>
          <p:cNvPr id="2" name="1 Rectángulo"/>
          <p:cNvSpPr/>
          <p:nvPr/>
        </p:nvSpPr>
        <p:spPr>
          <a:xfrm>
            <a:off x="611560" y="3343925"/>
            <a:ext cx="5544616" cy="1569660"/>
          </a:xfrm>
          <a:prstGeom prst="rect">
            <a:avLst/>
          </a:prstGeom>
        </p:spPr>
        <p:txBody>
          <a:bodyPr wrap="square">
            <a:spAutoFit/>
          </a:bodyPr>
          <a:lstStyle/>
          <a:p>
            <a:pPr marL="68580" indent="0" algn="just">
              <a:buNone/>
            </a:pPr>
            <a:r>
              <a:rPr lang="es-PE" sz="2400" b="1" dirty="0"/>
              <a:t>Esa teoría surgió del trabajo realizado por un maestro de escuela inglés, John Dalton, durante el periodo de 1803 a 1807. </a:t>
            </a:r>
          </a:p>
        </p:txBody>
      </p:sp>
    </p:spTree>
    <p:extLst>
      <p:ext uri="{BB962C8B-B14F-4D97-AF65-F5344CB8AC3E}">
        <p14:creationId xmlns="" xmlns:p14="http://schemas.microsoft.com/office/powerpoint/2010/main" val="18635213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47721" y="692696"/>
            <a:ext cx="6777317" cy="891461"/>
          </a:xfrm>
        </p:spPr>
        <p:txBody>
          <a:bodyPr/>
          <a:lstStyle/>
          <a:p>
            <a:pPr marL="68580" indent="0">
              <a:buNone/>
            </a:pPr>
            <a:endParaRPr lang="es-PE" dirty="0"/>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764704"/>
            <a:ext cx="7878592" cy="3692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52354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dirty="0"/>
          </a:p>
        </p:txBody>
      </p:sp>
      <p:sp>
        <p:nvSpPr>
          <p:cNvPr id="3" name="2 Marcador de contenido"/>
          <p:cNvSpPr>
            <a:spLocks noGrp="1"/>
          </p:cNvSpPr>
          <p:nvPr>
            <p:ph idx="1"/>
          </p:nvPr>
        </p:nvSpPr>
        <p:spPr/>
        <p:txBody>
          <a:bodyPr/>
          <a:lstStyle/>
          <a:p>
            <a:endParaRPr lang="es-PE" dirty="0"/>
          </a:p>
        </p:txBody>
      </p:sp>
      <p:pic>
        <p:nvPicPr>
          <p:cNvPr id="61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260648"/>
            <a:ext cx="7632848" cy="38884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35696" y="4104200"/>
            <a:ext cx="4680520" cy="2753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844581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67544" y="764704"/>
            <a:ext cx="8136904" cy="5544616"/>
          </a:xfrm>
        </p:spPr>
        <p:txBody>
          <a:bodyPr>
            <a:normAutofit fontScale="92500" lnSpcReduction="20000"/>
          </a:bodyPr>
          <a:lstStyle/>
          <a:p>
            <a:pPr marL="68580" indent="0" algn="just">
              <a:lnSpc>
                <a:spcPct val="120000"/>
              </a:lnSpc>
              <a:buNone/>
            </a:pPr>
            <a:r>
              <a:rPr lang="es-PE" b="1" dirty="0">
                <a:solidFill>
                  <a:srgbClr val="C00000"/>
                </a:solidFill>
              </a:rPr>
              <a:t>Masa atómica</a:t>
            </a:r>
          </a:p>
          <a:p>
            <a:pPr marL="68580" indent="0" algn="just">
              <a:lnSpc>
                <a:spcPct val="120000"/>
              </a:lnSpc>
              <a:buNone/>
            </a:pPr>
            <a:r>
              <a:rPr lang="es-PE" dirty="0"/>
              <a:t>Cuando trabajamos con elementos en el laboratorio, las muestras </a:t>
            </a:r>
            <a:r>
              <a:rPr lang="es-PE" dirty="0" smtClean="0"/>
              <a:t>contienen todos los </a:t>
            </a:r>
            <a:r>
              <a:rPr lang="es-PE" dirty="0"/>
              <a:t>isótopos que ocurren naturalmente en dicho elemento. </a:t>
            </a:r>
            <a:r>
              <a:rPr lang="es-PE" b="1" dirty="0">
                <a:solidFill>
                  <a:srgbClr val="0000FF"/>
                </a:solidFill>
              </a:rPr>
              <a:t>Aunque la masa </a:t>
            </a:r>
            <a:r>
              <a:rPr lang="es-PE" b="1" dirty="0" smtClean="0">
                <a:solidFill>
                  <a:srgbClr val="0000FF"/>
                </a:solidFill>
              </a:rPr>
              <a:t>de cada </a:t>
            </a:r>
            <a:r>
              <a:rPr lang="es-PE" b="1" dirty="0">
                <a:solidFill>
                  <a:srgbClr val="0000FF"/>
                </a:solidFill>
              </a:rPr>
              <a:t>isótopo se conoce, en realidad se usa la masa “promedio de los átomos” </a:t>
            </a:r>
            <a:r>
              <a:rPr lang="es-PE" dirty="0" smtClean="0"/>
              <a:t>del elemento</a:t>
            </a:r>
            <a:r>
              <a:rPr lang="es-PE" dirty="0"/>
              <a:t>. La masa atómica de un elemento es la masa </a:t>
            </a:r>
            <a:r>
              <a:rPr lang="es-PE" dirty="0" smtClean="0"/>
              <a:t>promedio </a:t>
            </a:r>
            <a:r>
              <a:rPr lang="es-PE" dirty="0"/>
              <a:t>ponderada </a:t>
            </a:r>
            <a:r>
              <a:rPr lang="es-PE" dirty="0" smtClean="0"/>
              <a:t>de todos </a:t>
            </a:r>
            <a:r>
              <a:rPr lang="es-PE" dirty="0"/>
              <a:t>los isótopos de dicho elemento que ocurren naturalmente, con base en </a:t>
            </a:r>
            <a:r>
              <a:rPr lang="es-PE" dirty="0" smtClean="0"/>
              <a:t>la abundancia </a:t>
            </a:r>
            <a:r>
              <a:rPr lang="es-PE" dirty="0"/>
              <a:t>y la masa de cada isótopo. Este es el número que se muestra bajo </a:t>
            </a:r>
            <a:r>
              <a:rPr lang="es-PE" dirty="0" smtClean="0"/>
              <a:t>el símbolo </a:t>
            </a:r>
            <a:r>
              <a:rPr lang="es-PE" dirty="0"/>
              <a:t>de cada elemento mencionado en la tabla periódica. Puesto que la </a:t>
            </a:r>
            <a:r>
              <a:rPr lang="es-PE" dirty="0" smtClean="0"/>
              <a:t>mayoría de </a:t>
            </a:r>
            <a:r>
              <a:rPr lang="es-PE" dirty="0"/>
              <a:t>los elementos consiste de muchos isótopos, las masas atómicas en la </a:t>
            </a:r>
            <a:r>
              <a:rPr lang="es-PE" dirty="0" smtClean="0"/>
              <a:t>tabla periódica </a:t>
            </a:r>
            <a:r>
              <a:rPr lang="es-PE" dirty="0"/>
              <a:t>por lo general no son números enteros. La tabla </a:t>
            </a:r>
            <a:r>
              <a:rPr lang="es-PE" dirty="0" smtClean="0"/>
              <a:t>2 </a:t>
            </a:r>
            <a:r>
              <a:rPr lang="es-PE" dirty="0"/>
              <a:t>muestra los </a:t>
            </a:r>
            <a:r>
              <a:rPr lang="es-PE" dirty="0" smtClean="0"/>
              <a:t>isótopos de </a:t>
            </a:r>
            <a:r>
              <a:rPr lang="es-PE" dirty="0"/>
              <a:t>algunos elementos seleccionados y sus masas atómicas.</a:t>
            </a:r>
          </a:p>
        </p:txBody>
      </p:sp>
    </p:spTree>
    <p:extLst>
      <p:ext uri="{BB962C8B-B14F-4D97-AF65-F5344CB8AC3E}">
        <p14:creationId xmlns="" xmlns:p14="http://schemas.microsoft.com/office/powerpoint/2010/main" val="31499326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00100" y="1142984"/>
            <a:ext cx="6786610" cy="49457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03677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dirty="0"/>
          </a:p>
        </p:txBody>
      </p:sp>
      <p:sp>
        <p:nvSpPr>
          <p:cNvPr id="3" name="2 Marcador de contenido"/>
          <p:cNvSpPr>
            <a:spLocks noGrp="1"/>
          </p:cNvSpPr>
          <p:nvPr>
            <p:ph idx="1"/>
          </p:nvPr>
        </p:nvSpPr>
        <p:spPr/>
        <p:txBody>
          <a:bodyPr/>
          <a:lstStyle/>
          <a:p>
            <a:endParaRPr lang="es-PE" dirty="0"/>
          </a:p>
        </p:txBody>
      </p:sp>
      <p:pic>
        <p:nvPicPr>
          <p:cNvPr id="717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836712"/>
            <a:ext cx="8121583" cy="51845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5814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95537" y="1052736"/>
            <a:ext cx="5760640" cy="48245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56176" y="1176283"/>
            <a:ext cx="2800350" cy="4381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378656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8596" y="1142984"/>
            <a:ext cx="8320438" cy="52864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1 Título"/>
          <p:cNvSpPr>
            <a:spLocks noGrp="1"/>
          </p:cNvSpPr>
          <p:nvPr>
            <p:ph type="title"/>
          </p:nvPr>
        </p:nvSpPr>
        <p:spPr>
          <a:xfrm>
            <a:off x="467544" y="692696"/>
            <a:ext cx="8104984" cy="541864"/>
          </a:xfrm>
        </p:spPr>
        <p:txBody>
          <a:bodyPr>
            <a:normAutofit fontScale="90000"/>
          </a:bodyPr>
          <a:lstStyle/>
          <a:p>
            <a:pPr algn="ctr"/>
            <a:r>
              <a:rPr lang="es-PE" sz="3000" b="1" dirty="0" smtClean="0">
                <a:solidFill>
                  <a:srgbClr val="0000FF"/>
                </a:solidFill>
              </a:rPr>
              <a:t>Espectrómetro de masas</a:t>
            </a:r>
            <a:endParaRPr lang="es-PE" sz="3000" b="1" dirty="0">
              <a:solidFill>
                <a:srgbClr val="0000FF"/>
              </a:solidFill>
            </a:endParaRPr>
          </a:p>
        </p:txBody>
      </p:sp>
    </p:spTree>
    <p:extLst>
      <p:ext uri="{BB962C8B-B14F-4D97-AF65-F5344CB8AC3E}">
        <p14:creationId xmlns="" xmlns:p14="http://schemas.microsoft.com/office/powerpoint/2010/main" val="6596723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1472" y="500042"/>
            <a:ext cx="8077200" cy="57864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 </a:t>
            </a:r>
            <a:endParaRPr lang="es-PE" dirty="0"/>
          </a:p>
        </p:txBody>
      </p:sp>
      <p:pic>
        <p:nvPicPr>
          <p:cNvPr id="276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00034" y="428604"/>
            <a:ext cx="8253775" cy="45365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1 Título"/>
          <p:cNvSpPr txBox="1">
            <a:spLocks/>
          </p:cNvSpPr>
          <p:nvPr/>
        </p:nvSpPr>
        <p:spPr>
          <a:xfrm>
            <a:off x="428596" y="357166"/>
            <a:ext cx="8104984" cy="541864"/>
          </a:xfrm>
          <a:prstGeom prst="rect">
            <a:avLst/>
          </a:prstGeom>
        </p:spPr>
        <p:txBody>
          <a:bodyPr vert="horz" lIns="91440" tIns="45720" rIns="91440" bIns="45720" rtlCol="0" anchor="b">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PE" sz="3000" b="1" i="0" u="none" strike="noStrike" kern="1200" cap="none" spc="0" normalizeH="0" baseline="0" noProof="0" dirty="0" smtClean="0">
                <a:ln>
                  <a:noFill/>
                </a:ln>
                <a:solidFill>
                  <a:srgbClr val="0000FF"/>
                </a:solidFill>
                <a:effectLst/>
                <a:uLnTx/>
                <a:uFillTx/>
                <a:latin typeface="+mj-lt"/>
                <a:ea typeface="+mj-ea"/>
                <a:cs typeface="+mj-cs"/>
              </a:rPr>
              <a:t>Radioactividad</a:t>
            </a:r>
            <a:endParaRPr kumimoji="0" lang="es-PE" sz="3000" b="1" i="0" u="none" strike="noStrike" kern="1200" cap="none" spc="0" normalizeH="0" baseline="0" noProof="0" dirty="0">
              <a:ln>
                <a:noFill/>
              </a:ln>
              <a:solidFill>
                <a:srgbClr val="0000FF"/>
              </a:solidFill>
              <a:effectLst/>
              <a:uLnTx/>
              <a:uFillTx/>
              <a:latin typeface="+mj-lt"/>
              <a:ea typeface="+mj-ea"/>
              <a:cs typeface="+mj-cs"/>
            </a:endParaRPr>
          </a:p>
        </p:txBody>
      </p:sp>
    </p:spTree>
    <p:extLst>
      <p:ext uri="{BB962C8B-B14F-4D97-AF65-F5344CB8AC3E}">
        <p14:creationId xmlns="" xmlns:p14="http://schemas.microsoft.com/office/powerpoint/2010/main" val="2619501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9 Grupo"/>
          <p:cNvGrpSpPr/>
          <p:nvPr/>
        </p:nvGrpSpPr>
        <p:grpSpPr>
          <a:xfrm>
            <a:off x="541337" y="485580"/>
            <a:ext cx="7991475" cy="6348412"/>
            <a:chOff x="684213" y="293688"/>
            <a:chExt cx="7991475" cy="6348412"/>
          </a:xfrm>
        </p:grpSpPr>
        <p:sp>
          <p:nvSpPr>
            <p:cNvPr id="11" name="Rectangle 17"/>
            <p:cNvSpPr>
              <a:spLocks noChangeArrowheads="1"/>
            </p:cNvSpPr>
            <p:nvPr/>
          </p:nvSpPr>
          <p:spPr bwMode="auto">
            <a:xfrm>
              <a:off x="755650" y="476250"/>
              <a:ext cx="3023122" cy="523220"/>
            </a:xfrm>
            <a:prstGeom prst="rect">
              <a:avLst/>
            </a:prstGeom>
            <a:noFill/>
            <a:ln w="9525">
              <a:solidFill>
                <a:srgbClr val="CC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es-ES" sz="2800" dirty="0" smtClean="0">
                  <a:cs typeface="Times New Roman" pitchFamily="18" charset="0"/>
                </a:rPr>
                <a:t>Radioactividad</a:t>
              </a:r>
              <a:endParaRPr lang="es-ES" sz="2800" dirty="0">
                <a:cs typeface="Times New Roman" pitchFamily="18" charset="0"/>
              </a:endParaRPr>
            </a:p>
          </p:txBody>
        </p:sp>
        <p:pic>
          <p:nvPicPr>
            <p:cNvPr id="12" name="Picture 18" descr="Becquerel"/>
            <p:cNvPicPr>
              <a:picLocks noChangeAspect="1" noChangeArrowheads="1"/>
            </p:cNvPicPr>
            <p:nvPr/>
          </p:nvPicPr>
          <p:blipFill>
            <a:blip r:embed="rId2" cstate="print">
              <a:lum bright="36000" contrast="-6000"/>
              <a:extLst>
                <a:ext uri="{28A0092B-C50C-407E-A947-70E740481C1C}">
                  <a14:useLocalDpi xmlns="" xmlns:a14="http://schemas.microsoft.com/office/drawing/2010/main" val="0"/>
                </a:ext>
              </a:extLst>
            </a:blip>
            <a:srcRect/>
            <a:stretch>
              <a:fillRect/>
            </a:stretch>
          </p:blipFill>
          <p:spPr bwMode="auto">
            <a:xfrm>
              <a:off x="5721350" y="293688"/>
              <a:ext cx="2882900" cy="2774950"/>
            </a:xfrm>
            <a:prstGeom prst="rect">
              <a:avLst/>
            </a:prstGeom>
            <a:noFill/>
            <a:ln w="57150" cmpd="thickThin">
              <a:solidFill>
                <a:srgbClr val="CC3300"/>
              </a:solidFill>
              <a:miter lim="800000"/>
              <a:headEnd/>
              <a:tailEnd/>
            </a:ln>
            <a:extLst>
              <a:ext uri="{909E8E84-426E-40DD-AFC4-6F175D3DCCD1}">
                <a14:hiddenFill xmlns="" xmlns:a14="http://schemas.microsoft.com/office/drawing/2010/main">
                  <a:solidFill>
                    <a:srgbClr val="FFFFFF"/>
                  </a:solidFill>
                </a14:hiddenFill>
              </a:ext>
            </a:extLst>
          </p:spPr>
        </p:pic>
        <p:pic>
          <p:nvPicPr>
            <p:cNvPr id="13" name="Picture 19" descr="Matrimonio Curie"/>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653088" y="3141663"/>
              <a:ext cx="3022600" cy="3500437"/>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 Box 20"/>
            <p:cNvSpPr txBox="1">
              <a:spLocks noChangeArrowheads="1"/>
            </p:cNvSpPr>
            <p:nvPr/>
          </p:nvSpPr>
          <p:spPr bwMode="auto">
            <a:xfrm>
              <a:off x="684213" y="1370013"/>
              <a:ext cx="4535487" cy="2135969"/>
            </a:xfrm>
            <a:prstGeom prst="rect">
              <a:avLst/>
            </a:prstGeom>
            <a:noFill/>
            <a:ln w="9525">
              <a:solidFill>
                <a:srgbClr val="CC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pPr>
              <a:r>
                <a:rPr lang="es-ES" dirty="0"/>
                <a:t>La radioactividad es la emisión espontánea, </a:t>
              </a:r>
            </a:p>
            <a:p>
              <a:pPr algn="ctr">
                <a:lnSpc>
                  <a:spcPct val="120000"/>
                </a:lnSpc>
                <a:spcBef>
                  <a:spcPct val="50000"/>
                </a:spcBef>
              </a:pPr>
              <a:r>
                <a:rPr lang="es-ES" sz="2200" b="1" dirty="0">
                  <a:solidFill>
                    <a:srgbClr val="7030A0"/>
                  </a:solidFill>
                </a:rPr>
                <a:t>por parte de núcleos inestables</a:t>
              </a:r>
              <a:r>
                <a:rPr lang="es-ES" dirty="0"/>
                <a:t>, </a:t>
              </a:r>
            </a:p>
            <a:p>
              <a:pPr algn="ctr">
                <a:lnSpc>
                  <a:spcPct val="120000"/>
                </a:lnSpc>
                <a:spcBef>
                  <a:spcPct val="50000"/>
                </a:spcBef>
              </a:pPr>
              <a:r>
                <a:rPr lang="es-ES" dirty="0"/>
                <a:t>de partículas o de radiación electromagnética, o de ambas. </a:t>
              </a:r>
            </a:p>
          </p:txBody>
        </p:sp>
        <p:sp>
          <p:nvSpPr>
            <p:cNvPr id="15" name="Text Box 22"/>
            <p:cNvSpPr txBox="1">
              <a:spLocks noChangeArrowheads="1"/>
            </p:cNvSpPr>
            <p:nvPr/>
          </p:nvSpPr>
          <p:spPr bwMode="auto">
            <a:xfrm>
              <a:off x="714348" y="3808612"/>
              <a:ext cx="4535487" cy="2292350"/>
            </a:xfrm>
            <a:prstGeom prst="rect">
              <a:avLst/>
            </a:prstGeom>
            <a:noFill/>
            <a:ln w="9525">
              <a:solidFill>
                <a:srgbClr val="CC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pPr>
              <a:r>
                <a:rPr lang="es-ES" dirty="0"/>
                <a:t>Los isótopos que se descomponen espontáneamente de este modo, se denominan isótopos radioactivos (o radioisótopos). </a:t>
              </a:r>
              <a:endParaRPr lang="es-ES" sz="1800" dirty="0">
                <a:solidFill>
                  <a:schemeClr val="tx1"/>
                </a:solidFill>
                <a:latin typeface="Arial" pitchFamily="34" charset="0"/>
              </a:endParaRPr>
            </a:p>
          </p:txBody>
        </p:sp>
      </p:grpSp>
    </p:spTree>
    <p:extLst>
      <p:ext uri="{BB962C8B-B14F-4D97-AF65-F5344CB8AC3E}">
        <p14:creationId xmlns="" xmlns:p14="http://schemas.microsoft.com/office/powerpoint/2010/main" val="9422070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dirty="0"/>
          </a:p>
        </p:txBody>
      </p:sp>
      <p:sp>
        <p:nvSpPr>
          <p:cNvPr id="3" name="2 Marcador de contenido"/>
          <p:cNvSpPr>
            <a:spLocks noGrp="1"/>
          </p:cNvSpPr>
          <p:nvPr>
            <p:ph idx="1"/>
          </p:nvPr>
        </p:nvSpPr>
        <p:spPr/>
        <p:txBody>
          <a:bodyPr/>
          <a:lstStyle/>
          <a:p>
            <a:endParaRPr lang="es-PE" dirty="0"/>
          </a:p>
        </p:txBody>
      </p:sp>
      <p:pic>
        <p:nvPicPr>
          <p:cNvPr id="4" name="Picture 5"/>
          <p:cNvPicPr>
            <a:picLocks noChangeAspect="1" noChangeArrowheads="1"/>
          </p:cNvPicPr>
          <p:nvPr/>
        </p:nvPicPr>
        <p:blipFill>
          <a:blip r:embed="rId2" cstate="print">
            <a:lum bright="-24000" contrast="24000"/>
            <a:extLst>
              <a:ext uri="{28A0092B-C50C-407E-A947-70E740481C1C}">
                <a14:useLocalDpi xmlns="" xmlns:a14="http://schemas.microsoft.com/office/drawing/2010/main" val="0"/>
              </a:ext>
            </a:extLst>
          </a:blip>
          <a:srcRect/>
          <a:stretch>
            <a:fillRect/>
          </a:stretch>
        </p:blipFill>
        <p:spPr bwMode="auto">
          <a:xfrm>
            <a:off x="755650" y="404813"/>
            <a:ext cx="7510463" cy="59991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59312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12 Grupo"/>
          <p:cNvGrpSpPr/>
          <p:nvPr/>
        </p:nvGrpSpPr>
        <p:grpSpPr>
          <a:xfrm>
            <a:off x="573088" y="862311"/>
            <a:ext cx="7737475" cy="5554364"/>
            <a:chOff x="573088" y="862311"/>
            <a:chExt cx="7737475" cy="5554364"/>
          </a:xfrm>
        </p:grpSpPr>
        <p:sp>
          <p:nvSpPr>
            <p:cNvPr id="14" name="Rectangle 16"/>
            <p:cNvSpPr>
              <a:spLocks noChangeArrowheads="1"/>
            </p:cNvSpPr>
            <p:nvPr/>
          </p:nvSpPr>
          <p:spPr bwMode="auto">
            <a:xfrm>
              <a:off x="573088" y="1530350"/>
              <a:ext cx="12541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 dirty="0">
                  <a:cs typeface="Times New Roman" pitchFamily="18" charset="0"/>
                </a:rPr>
                <a:t> Natural</a:t>
              </a:r>
            </a:p>
          </p:txBody>
        </p:sp>
        <p:sp>
          <p:nvSpPr>
            <p:cNvPr id="15" name="Text Box 18"/>
            <p:cNvSpPr txBox="1">
              <a:spLocks noChangeArrowheads="1"/>
            </p:cNvSpPr>
            <p:nvPr/>
          </p:nvSpPr>
          <p:spPr bwMode="auto">
            <a:xfrm>
              <a:off x="3125788" y="1457325"/>
              <a:ext cx="5184775" cy="1771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pPr>
              <a:r>
                <a:rPr lang="es-ES" dirty="0"/>
                <a:t>descomposición de los</a:t>
              </a:r>
            </a:p>
            <a:p>
              <a:pPr algn="ctr">
                <a:lnSpc>
                  <a:spcPct val="120000"/>
                </a:lnSpc>
                <a:spcBef>
                  <a:spcPct val="50000"/>
                </a:spcBef>
              </a:pPr>
              <a:r>
                <a:rPr lang="es-ES" dirty="0"/>
                <a:t> isótopos radioactivos </a:t>
              </a:r>
            </a:p>
            <a:p>
              <a:pPr algn="ctr">
                <a:lnSpc>
                  <a:spcPct val="120000"/>
                </a:lnSpc>
                <a:spcBef>
                  <a:spcPct val="50000"/>
                </a:spcBef>
              </a:pPr>
              <a:r>
                <a:rPr lang="es-ES" dirty="0"/>
                <a:t>que se encuentran en la naturaleza.</a:t>
              </a:r>
            </a:p>
          </p:txBody>
        </p:sp>
        <p:sp>
          <p:nvSpPr>
            <p:cNvPr id="16" name="Rectangle 21"/>
            <p:cNvSpPr>
              <a:spLocks noChangeArrowheads="1"/>
            </p:cNvSpPr>
            <p:nvPr/>
          </p:nvSpPr>
          <p:spPr bwMode="auto">
            <a:xfrm>
              <a:off x="757238" y="3762375"/>
              <a:ext cx="12557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 dirty="0">
                  <a:cs typeface="Times New Roman" pitchFamily="18" charset="0"/>
                </a:rPr>
                <a:t>Artificial</a:t>
              </a:r>
            </a:p>
          </p:txBody>
        </p:sp>
        <p:sp>
          <p:nvSpPr>
            <p:cNvPr id="17" name="Rectangle 24"/>
            <p:cNvSpPr>
              <a:spLocks noChangeArrowheads="1"/>
            </p:cNvSpPr>
            <p:nvPr/>
          </p:nvSpPr>
          <p:spPr bwMode="auto">
            <a:xfrm>
              <a:off x="3727450" y="3546475"/>
              <a:ext cx="3930650" cy="173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50000"/>
                </a:lnSpc>
              </a:pPr>
              <a:r>
                <a:rPr lang="es-ES" dirty="0">
                  <a:cs typeface="Times New Roman" pitchFamily="18" charset="0"/>
                </a:rPr>
                <a:t>la descomposición de los isótopos radioactivos obtenidos por el hombre.</a:t>
              </a:r>
            </a:p>
          </p:txBody>
        </p:sp>
        <p:sp>
          <p:nvSpPr>
            <p:cNvPr id="18" name="Text Box 25"/>
            <p:cNvSpPr txBox="1">
              <a:spLocks noChangeArrowheads="1"/>
            </p:cNvSpPr>
            <p:nvPr/>
          </p:nvSpPr>
          <p:spPr bwMode="auto">
            <a:xfrm>
              <a:off x="1200151" y="862311"/>
              <a:ext cx="572135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 sz="2800" b="1" dirty="0">
                  <a:solidFill>
                    <a:srgbClr val="7030A0"/>
                  </a:solidFill>
                </a:rPr>
                <a:t>La radioactividad puede ser:</a:t>
              </a:r>
            </a:p>
          </p:txBody>
        </p:sp>
        <p:sp>
          <p:nvSpPr>
            <p:cNvPr id="19" name="Text Box 32"/>
            <p:cNvSpPr txBox="1">
              <a:spLocks noChangeArrowheads="1"/>
            </p:cNvSpPr>
            <p:nvPr/>
          </p:nvSpPr>
          <p:spPr bwMode="auto">
            <a:xfrm>
              <a:off x="1547813" y="5419725"/>
              <a:ext cx="6192837" cy="996950"/>
            </a:xfrm>
            <a:prstGeom prst="rect">
              <a:avLst/>
            </a:prstGeom>
            <a:noFill/>
            <a:ln w="28575">
              <a:solidFill>
                <a:srgbClr val="CC3300"/>
              </a:solidFill>
              <a:prstDash val="dash"/>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pPr>
              <a:r>
                <a:rPr lang="es-ES" dirty="0">
                  <a:cs typeface="Times New Roman" pitchFamily="18" charset="0"/>
                </a:rPr>
                <a:t>Los isótopos estables </a:t>
              </a:r>
            </a:p>
            <a:p>
              <a:pPr algn="ctr">
                <a:lnSpc>
                  <a:spcPct val="120000"/>
                </a:lnSpc>
              </a:pPr>
              <a:r>
                <a:rPr lang="es-ES" dirty="0">
                  <a:cs typeface="Times New Roman" pitchFamily="18" charset="0"/>
                </a:rPr>
                <a:t>no se descomponen espontáneamente</a:t>
              </a:r>
              <a:endParaRPr lang="es-ES" sz="1800" dirty="0">
                <a:solidFill>
                  <a:schemeClr val="tx1"/>
                </a:solidFill>
                <a:latin typeface="Arial" pitchFamily="34" charset="0"/>
              </a:endParaRPr>
            </a:p>
          </p:txBody>
        </p:sp>
        <p:sp>
          <p:nvSpPr>
            <p:cNvPr id="20" name="AutoShape 35"/>
            <p:cNvSpPr>
              <a:spLocks noChangeArrowheads="1"/>
            </p:cNvSpPr>
            <p:nvPr/>
          </p:nvSpPr>
          <p:spPr bwMode="auto">
            <a:xfrm>
              <a:off x="2146300" y="1674813"/>
              <a:ext cx="863600" cy="215900"/>
            </a:xfrm>
            <a:prstGeom prst="rightArrow">
              <a:avLst>
                <a:gd name="adj1" fmla="val 50000"/>
                <a:gd name="adj2" fmla="val 100000"/>
              </a:avLst>
            </a:prstGeom>
            <a:solidFill>
              <a:srgbClr val="CC3300"/>
            </a:solidFill>
            <a:ln w="9525">
              <a:solidFill>
                <a:schemeClr val="accent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PE" dirty="0"/>
            </a:p>
          </p:txBody>
        </p:sp>
        <p:sp>
          <p:nvSpPr>
            <p:cNvPr id="21" name="AutoShape 36"/>
            <p:cNvSpPr>
              <a:spLocks noChangeArrowheads="1"/>
            </p:cNvSpPr>
            <p:nvPr/>
          </p:nvSpPr>
          <p:spPr bwMode="auto">
            <a:xfrm>
              <a:off x="2290763" y="3906838"/>
              <a:ext cx="863600" cy="215900"/>
            </a:xfrm>
            <a:prstGeom prst="rightArrow">
              <a:avLst>
                <a:gd name="adj1" fmla="val 50000"/>
                <a:gd name="adj2" fmla="val 100000"/>
              </a:avLst>
            </a:prstGeom>
            <a:solidFill>
              <a:srgbClr val="CC3300"/>
            </a:solidFill>
            <a:ln w="9525">
              <a:solidFill>
                <a:schemeClr val="accent2"/>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s-PE" dirty="0"/>
            </a:p>
          </p:txBody>
        </p:sp>
      </p:grpSp>
    </p:spTree>
    <p:extLst>
      <p:ext uri="{BB962C8B-B14F-4D97-AF65-F5344CB8AC3E}">
        <p14:creationId xmlns="" xmlns:p14="http://schemas.microsoft.com/office/powerpoint/2010/main" val="20114978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332656"/>
            <a:ext cx="7962108" cy="62128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556955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3 Grupo"/>
          <p:cNvGrpSpPr/>
          <p:nvPr/>
        </p:nvGrpSpPr>
        <p:grpSpPr>
          <a:xfrm>
            <a:off x="501392" y="845343"/>
            <a:ext cx="8175064" cy="5702042"/>
            <a:chOff x="395288" y="404813"/>
            <a:chExt cx="8424862" cy="5702042"/>
          </a:xfrm>
        </p:grpSpPr>
        <p:pic>
          <p:nvPicPr>
            <p:cNvPr id="5" name="Picture 27" descr="RAYOSABC"/>
            <p:cNvPicPr>
              <a:picLocks noChangeAspect="1" noChangeArrowheads="1"/>
            </p:cNvPicPr>
            <p:nvPr/>
          </p:nvPicPr>
          <p:blipFill>
            <a:blip r:embed="rId2" cstate="print">
              <a:lum bright="-6000" contrast="24000"/>
              <a:extLst>
                <a:ext uri="{28A0092B-C50C-407E-A947-70E740481C1C}">
                  <a14:useLocalDpi xmlns="" xmlns:a14="http://schemas.microsoft.com/office/drawing/2010/main" val="0"/>
                </a:ext>
              </a:extLst>
            </a:blip>
            <a:srcRect/>
            <a:stretch>
              <a:fillRect/>
            </a:stretch>
          </p:blipFill>
          <p:spPr bwMode="auto">
            <a:xfrm>
              <a:off x="577850" y="1764334"/>
              <a:ext cx="8059738" cy="304958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12"/>
            <p:cNvSpPr>
              <a:spLocks noChangeArrowheads="1"/>
            </p:cNvSpPr>
            <p:nvPr/>
          </p:nvSpPr>
          <p:spPr bwMode="auto">
            <a:xfrm>
              <a:off x="395288" y="404813"/>
              <a:ext cx="8424862" cy="1271823"/>
            </a:xfrm>
            <a:prstGeom prst="rect">
              <a:avLst/>
            </a:prstGeom>
            <a:noFill/>
            <a:ln w="9525">
              <a:solidFill>
                <a:srgbClr val="CC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es-ES" sz="2200" dirty="0"/>
                <a:t>Los tres tipos de emanaciones de los elementos radioactivos naturales se designaron por las tres primeras letras del alfabeto griego: </a:t>
              </a:r>
              <a:r>
                <a:rPr lang="es-ES" sz="2200" dirty="0" err="1">
                  <a:solidFill>
                    <a:srgbClr val="CC3300"/>
                  </a:solidFill>
                  <a:latin typeface="Symbol" pitchFamily="18" charset="2"/>
                </a:rPr>
                <a:t>a</a:t>
              </a:r>
              <a:r>
                <a:rPr lang="es-ES" sz="2200" dirty="0" err="1">
                  <a:latin typeface="Symbol" pitchFamily="18" charset="2"/>
                </a:rPr>
                <a:t>,</a:t>
              </a:r>
              <a:r>
                <a:rPr lang="es-ES" sz="2200" dirty="0" err="1">
                  <a:solidFill>
                    <a:srgbClr val="CC3300"/>
                  </a:solidFill>
                  <a:latin typeface="Symbol" pitchFamily="18" charset="2"/>
                </a:rPr>
                <a:t>b</a:t>
              </a:r>
              <a:r>
                <a:rPr lang="es-ES" sz="2200" dirty="0">
                  <a:latin typeface="Symbol" pitchFamily="18" charset="2"/>
                </a:rPr>
                <a:t> </a:t>
              </a:r>
              <a:r>
                <a:rPr lang="es-ES" sz="2200" dirty="0"/>
                <a:t>y</a:t>
              </a:r>
              <a:r>
                <a:rPr lang="es-ES" sz="2200" dirty="0">
                  <a:latin typeface="Symbol" pitchFamily="18" charset="2"/>
                </a:rPr>
                <a:t> </a:t>
              </a:r>
              <a:r>
                <a:rPr lang="es-ES" sz="2200" dirty="0">
                  <a:solidFill>
                    <a:srgbClr val="CC3300"/>
                  </a:solidFill>
                  <a:latin typeface="Symbol" pitchFamily="18" charset="2"/>
                </a:rPr>
                <a:t>g</a:t>
              </a:r>
            </a:p>
          </p:txBody>
        </p:sp>
        <p:sp>
          <p:nvSpPr>
            <p:cNvPr id="7" name="Rectangle 24"/>
            <p:cNvSpPr>
              <a:spLocks noChangeArrowheads="1"/>
            </p:cNvSpPr>
            <p:nvPr/>
          </p:nvSpPr>
          <p:spPr bwMode="auto">
            <a:xfrm>
              <a:off x="396875" y="4834712"/>
              <a:ext cx="8351838" cy="1272143"/>
            </a:xfrm>
            <a:prstGeom prst="rect">
              <a:avLst/>
            </a:prstGeom>
            <a:noFill/>
            <a:ln w="9525">
              <a:solidFill>
                <a:srgbClr val="CC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pPr>
              <a:r>
                <a:rPr lang="es-ES" sz="2200" dirty="0" smtClean="0"/>
                <a:t>Estas emanaciones están caracterizadas por sus masas relativas, o carencia de masa, y su comportamiento en un campo eléctrico</a:t>
              </a:r>
              <a:endParaRPr lang="es-ES" sz="2200" dirty="0"/>
            </a:p>
          </p:txBody>
        </p:sp>
      </p:grpSp>
    </p:spTree>
    <p:extLst>
      <p:ext uri="{BB962C8B-B14F-4D97-AF65-F5344CB8AC3E}">
        <p14:creationId xmlns="" xmlns:p14="http://schemas.microsoft.com/office/powerpoint/2010/main" val="1740886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552" y="404664"/>
            <a:ext cx="6120680" cy="62578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0748656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457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9552" y="404664"/>
            <a:ext cx="7200800" cy="61021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695540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7544" y="404664"/>
            <a:ext cx="5688632" cy="5964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947698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01" name="Picture 9" descr="d0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50825" y="333375"/>
            <a:ext cx="8612188" cy="6156325"/>
          </a:xfrm>
          <a:prstGeom prst="rect">
            <a:avLst/>
          </a:prstGeom>
          <a:noFill/>
          <a:ln w="38100" cmpd="dbl">
            <a:solidFill>
              <a:schemeClr val="accent2"/>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327836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
          <p:cNvSpPr txBox="1">
            <a:spLocks noChangeArrowheads="1"/>
          </p:cNvSpPr>
          <p:nvPr/>
        </p:nvSpPr>
        <p:spPr bwMode="auto">
          <a:xfrm>
            <a:off x="0" y="0"/>
            <a:ext cx="9144000" cy="615950"/>
          </a:xfrm>
          <a:prstGeom prst="rect">
            <a:avLst/>
          </a:prstGeom>
          <a:solidFill>
            <a:schemeClr val="bg2">
              <a:alpha val="39999"/>
            </a:schemeClr>
          </a:solidFill>
          <a:ln w="9525">
            <a:noFill/>
            <a:miter lim="800000"/>
            <a:headEnd/>
            <a:tailEnd/>
          </a:ln>
          <a:effectLst>
            <a:outerShdw dist="74053" dir="1857825" algn="ctr" rotWithShape="0">
              <a:srgbClr val="0000CC">
                <a:alpha val="50000"/>
              </a:srgbClr>
            </a:outerShdw>
          </a:effectLst>
        </p:spPr>
        <p:txBody>
          <a:bodyPr>
            <a:spAutoFit/>
          </a:bodyPr>
          <a:lstStyle/>
          <a:p>
            <a:pPr algn="just">
              <a:spcBef>
                <a:spcPct val="50000"/>
              </a:spcBef>
              <a:defRPr/>
            </a:pPr>
            <a:r>
              <a:rPr lang="es-MX" sz="3400" b="1" dirty="0">
                <a:latin typeface="Arial" charset="0"/>
              </a:rPr>
              <a:t>BANDA DE ESTABILIDAD NUCLEAR</a:t>
            </a:r>
            <a:endParaRPr lang="es-CL" sz="3400" b="1" dirty="0">
              <a:latin typeface="Arial" charset="0"/>
            </a:endParaRPr>
          </a:p>
        </p:txBody>
      </p:sp>
      <p:pic>
        <p:nvPicPr>
          <p:cNvPr id="46081" name="Picture 1" descr="Fig7_4B"/>
          <p:cNvPicPr>
            <a:picLocks noChangeAspect="1" noChangeArrowheads="1"/>
          </p:cNvPicPr>
          <p:nvPr/>
        </p:nvPicPr>
        <p:blipFill>
          <a:blip r:embed="rId2" cstate="print"/>
          <a:srcRect/>
          <a:stretch>
            <a:fillRect/>
          </a:stretch>
        </p:blipFill>
        <p:spPr bwMode="auto">
          <a:xfrm>
            <a:off x="71406" y="714356"/>
            <a:ext cx="5446097" cy="5715040"/>
          </a:xfrm>
          <a:prstGeom prst="rect">
            <a:avLst/>
          </a:prstGeom>
          <a:solidFill>
            <a:srgbClr val="FFFFFF">
              <a:alpha val="89804"/>
            </a:srgbClr>
          </a:solidFill>
          <a:ln w="9525">
            <a:solidFill>
              <a:srgbClr val="000000"/>
            </a:solidFill>
            <a:miter lim="800000"/>
            <a:headEnd/>
            <a:tailEnd/>
          </a:ln>
        </p:spPr>
      </p:pic>
      <p:sp>
        <p:nvSpPr>
          <p:cNvPr id="21" name="20 CuadroTexto"/>
          <p:cNvSpPr txBox="1"/>
          <p:nvPr/>
        </p:nvSpPr>
        <p:spPr>
          <a:xfrm>
            <a:off x="5643570" y="785794"/>
            <a:ext cx="3286148" cy="2862322"/>
          </a:xfrm>
          <a:prstGeom prst="rect">
            <a:avLst/>
          </a:prstGeom>
          <a:solidFill>
            <a:schemeClr val="bg2">
              <a:lumMod val="60000"/>
              <a:lumOff val="40000"/>
              <a:alpha val="89804"/>
            </a:schemeClr>
          </a:solidFill>
        </p:spPr>
        <p:txBody>
          <a:bodyPr wrap="square" rtlCol="0">
            <a:spAutoFit/>
          </a:bodyPr>
          <a:lstStyle/>
          <a:p>
            <a:pPr marL="265113" indent="-265113" algn="just">
              <a:buFont typeface="Arial" pitchFamily="34" charset="0"/>
              <a:buChar char="•"/>
            </a:pPr>
            <a:r>
              <a:rPr lang="es-ES" sz="2000" dirty="0" smtClean="0">
                <a:latin typeface="Arial" pitchFamily="34" charset="0"/>
                <a:cs typeface="Arial" pitchFamily="34" charset="0"/>
              </a:rPr>
              <a:t>En la región a la izquierda de esta </a:t>
            </a:r>
            <a:r>
              <a:rPr lang="es-ES" sz="2000" b="1" dirty="0" smtClean="0">
                <a:latin typeface="Arial" pitchFamily="34" charset="0"/>
                <a:cs typeface="Arial" pitchFamily="34" charset="0"/>
              </a:rPr>
              <a:t>Franja de Estabilidad</a:t>
            </a:r>
            <a:r>
              <a:rPr lang="es-ES" sz="2000" dirty="0" smtClean="0">
                <a:latin typeface="Arial" pitchFamily="34" charset="0"/>
                <a:cs typeface="Arial" pitchFamily="34" charset="0"/>
              </a:rPr>
              <a:t> se ubican todos los núcleos con exceso de neutrones. Para ingresar a la zona estable deben disminuir los neutrones y aumentar los protones. </a:t>
            </a:r>
            <a:endParaRPr lang="es-CL" sz="2000" dirty="0">
              <a:latin typeface="Arial" pitchFamily="34" charset="0"/>
              <a:cs typeface="Arial" pitchFamily="34" charset="0"/>
            </a:endParaRPr>
          </a:p>
        </p:txBody>
      </p:sp>
      <p:sp>
        <p:nvSpPr>
          <p:cNvPr id="22" name="21 CuadroTexto"/>
          <p:cNvSpPr txBox="1"/>
          <p:nvPr/>
        </p:nvSpPr>
        <p:spPr>
          <a:xfrm>
            <a:off x="5643570" y="3803413"/>
            <a:ext cx="3286148" cy="2554545"/>
          </a:xfrm>
          <a:prstGeom prst="rect">
            <a:avLst/>
          </a:prstGeom>
          <a:solidFill>
            <a:srgbClr val="00FFFF">
              <a:alpha val="89804"/>
            </a:srgbClr>
          </a:solidFill>
        </p:spPr>
        <p:txBody>
          <a:bodyPr wrap="square" rtlCol="0">
            <a:spAutoFit/>
          </a:bodyPr>
          <a:lstStyle/>
          <a:p>
            <a:pPr marL="265113" indent="-265113" algn="just">
              <a:buFont typeface="Arial" pitchFamily="34" charset="0"/>
              <a:buChar char="•"/>
            </a:pPr>
            <a:r>
              <a:rPr lang="es-ES" sz="2000" dirty="0" smtClean="0"/>
              <a:t>Los elementos que se ubican a la derecha de la </a:t>
            </a:r>
            <a:r>
              <a:rPr lang="es-ES" sz="2000" b="1" dirty="0" smtClean="0"/>
              <a:t>Franja de Estabilidad</a:t>
            </a:r>
            <a:r>
              <a:rPr lang="es-ES" sz="2000" dirty="0" smtClean="0"/>
              <a:t>, tienen un exceso de </a:t>
            </a:r>
            <a:r>
              <a:rPr lang="es-ES" sz="2000" b="1" dirty="0" smtClean="0"/>
              <a:t>protones</a:t>
            </a:r>
            <a:r>
              <a:rPr lang="es-ES" sz="2000" dirty="0" smtClean="0"/>
              <a:t> de los que se deben deshacer emitiendo positrones,</a:t>
            </a:r>
            <a:endParaRPr lang="es-CL" sz="2000" dirty="0">
              <a:latin typeface="Arial" pitchFamily="34" charset="0"/>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23528" y="1340768"/>
            <a:ext cx="8543888" cy="46085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1 Título"/>
          <p:cNvSpPr txBox="1">
            <a:spLocks/>
          </p:cNvSpPr>
          <p:nvPr/>
        </p:nvSpPr>
        <p:spPr>
          <a:xfrm>
            <a:off x="539552" y="548680"/>
            <a:ext cx="7024744" cy="541864"/>
          </a:xfrm>
          <a:prstGeom prst="rect">
            <a:avLst/>
          </a:prstGeom>
        </p:spPr>
        <p:txBody>
          <a:bodyPr>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PE" sz="2800" b="1" dirty="0" smtClean="0"/>
              <a:t>Tiempo de vida media</a:t>
            </a:r>
            <a:endParaRPr lang="es-PE" sz="2800" dirty="0"/>
          </a:p>
        </p:txBody>
      </p:sp>
    </p:spTree>
    <p:extLst>
      <p:ext uri="{BB962C8B-B14F-4D97-AF65-F5344CB8AC3E}">
        <p14:creationId xmlns="" xmlns:p14="http://schemas.microsoft.com/office/powerpoint/2010/main" val="25673202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548680"/>
            <a:ext cx="8132464" cy="4248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319786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Rectangle 4"/>
          <p:cNvSpPr>
            <a:spLocks noChangeArrowheads="1"/>
          </p:cNvSpPr>
          <p:nvPr/>
        </p:nvSpPr>
        <p:spPr bwMode="auto">
          <a:xfrm>
            <a:off x="611187" y="648155"/>
            <a:ext cx="5190845" cy="523220"/>
          </a:xfrm>
          <a:prstGeom prst="rect">
            <a:avLst/>
          </a:prstGeom>
          <a:noFill/>
          <a:ln w="9525">
            <a:solidFill>
              <a:srgbClr val="990033"/>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 altLang="es-PE" sz="2800" b="1" dirty="0" smtClean="0">
                <a:solidFill>
                  <a:srgbClr val="0000FF"/>
                </a:solidFill>
              </a:rPr>
              <a:t>La </a:t>
            </a:r>
            <a:r>
              <a:rPr lang="es-ES" altLang="es-PE" sz="2800" b="1" dirty="0">
                <a:solidFill>
                  <a:srgbClr val="0000FF"/>
                </a:solidFill>
              </a:rPr>
              <a:t>Teoría Atómica de Dalton</a:t>
            </a:r>
          </a:p>
        </p:txBody>
      </p:sp>
      <p:sp>
        <p:nvSpPr>
          <p:cNvPr id="151557" name="Text Box 5"/>
          <p:cNvSpPr txBox="1">
            <a:spLocks noChangeArrowheads="1"/>
          </p:cNvSpPr>
          <p:nvPr/>
        </p:nvSpPr>
        <p:spPr bwMode="auto">
          <a:xfrm>
            <a:off x="611187" y="1268413"/>
            <a:ext cx="7921253" cy="1255728"/>
          </a:xfrm>
          <a:prstGeom prst="rect">
            <a:avLst/>
          </a:prstGeom>
          <a:noFill/>
          <a:ln w="9525">
            <a:solidFill>
              <a:srgbClr val="990033"/>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40000"/>
              </a:lnSpc>
              <a:spcBef>
                <a:spcPct val="50000"/>
              </a:spcBef>
            </a:pPr>
            <a:r>
              <a:rPr lang="es-ES" altLang="es-PE" dirty="0">
                <a:solidFill>
                  <a:srgbClr val="0000FF"/>
                </a:solidFill>
              </a:rPr>
              <a:t>Entre 1803 y 1807 </a:t>
            </a:r>
            <a:r>
              <a:rPr lang="es-ES" altLang="es-PE" dirty="0" err="1">
                <a:solidFill>
                  <a:srgbClr val="0000FF"/>
                </a:solidFill>
              </a:rPr>
              <a:t>Jhon</a:t>
            </a:r>
            <a:r>
              <a:rPr lang="es-ES" altLang="es-PE" dirty="0">
                <a:solidFill>
                  <a:srgbClr val="0000FF"/>
                </a:solidFill>
              </a:rPr>
              <a:t> Dalton utilizó las leyes fundamentales de las combinaciones químicas, que se conocían hasta el momento, para publicar una teoría atómica congruente.</a:t>
            </a:r>
          </a:p>
        </p:txBody>
      </p:sp>
      <p:grpSp>
        <p:nvGrpSpPr>
          <p:cNvPr id="2" name="Group 8"/>
          <p:cNvGrpSpPr>
            <a:grpSpLocks/>
          </p:cNvGrpSpPr>
          <p:nvPr/>
        </p:nvGrpSpPr>
        <p:grpSpPr bwMode="auto">
          <a:xfrm>
            <a:off x="611188" y="3429000"/>
            <a:ext cx="1874837" cy="2874963"/>
            <a:chOff x="158" y="164"/>
            <a:chExt cx="2769" cy="4427"/>
          </a:xfrm>
        </p:grpSpPr>
        <p:sp>
          <p:nvSpPr>
            <p:cNvPr id="151559" name="Text Box 4"/>
            <p:cNvSpPr txBox="1">
              <a:spLocks noChangeArrowheads="1"/>
            </p:cNvSpPr>
            <p:nvPr/>
          </p:nvSpPr>
          <p:spPr bwMode="auto">
            <a:xfrm>
              <a:off x="271" y="3887"/>
              <a:ext cx="2473" cy="7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s-ES_tradnl" altLang="es-PE" sz="1200">
                  <a:solidFill>
                    <a:srgbClr val="003399"/>
                  </a:solidFill>
                  <a:latin typeface="Tahoma" pitchFamily="34" charset="0"/>
                </a:rPr>
                <a:t>Antoine Lavoisier: 1734-1794</a:t>
              </a:r>
            </a:p>
          </p:txBody>
        </p:sp>
        <p:pic>
          <p:nvPicPr>
            <p:cNvPr id="151560" name="Picture 7" descr="ep197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8" y="164"/>
              <a:ext cx="2769" cy="3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4"/>
          <p:cNvGrpSpPr>
            <a:grpSpLocks/>
          </p:cNvGrpSpPr>
          <p:nvPr/>
        </p:nvGrpSpPr>
        <p:grpSpPr bwMode="auto">
          <a:xfrm>
            <a:off x="3563938" y="3582988"/>
            <a:ext cx="2239962" cy="2798762"/>
            <a:chOff x="3600" y="780"/>
            <a:chExt cx="1728" cy="2255"/>
          </a:xfrm>
        </p:grpSpPr>
        <p:pic>
          <p:nvPicPr>
            <p:cNvPr id="151562" name="Picture 5" descr="Proust"/>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96" y="780"/>
              <a:ext cx="1273" cy="17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1563" name="Text Box 6"/>
            <p:cNvSpPr txBox="1">
              <a:spLocks noChangeArrowheads="1"/>
            </p:cNvSpPr>
            <p:nvPr/>
          </p:nvSpPr>
          <p:spPr bwMode="auto">
            <a:xfrm>
              <a:off x="3600" y="2595"/>
              <a:ext cx="1728"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Aft>
                  <a:spcPts val="700"/>
                </a:spcAft>
              </a:pPr>
              <a:r>
                <a:rPr lang="es-ES_tradnl" altLang="es-PE" sz="1200" b="1">
                  <a:solidFill>
                    <a:srgbClr val="003399"/>
                  </a:solidFill>
                </a:rPr>
                <a:t>Joseph Louis</a:t>
              </a:r>
              <a:r>
                <a:rPr lang="es-ES_tradnl" altLang="es-PE" sz="1200">
                  <a:solidFill>
                    <a:srgbClr val="003399"/>
                  </a:solidFill>
                </a:rPr>
                <a:t> </a:t>
              </a:r>
              <a:r>
                <a:rPr lang="es-ES_tradnl" altLang="es-PE" sz="1200" b="1">
                  <a:solidFill>
                    <a:srgbClr val="003399"/>
                  </a:solidFill>
                </a:rPr>
                <a:t>Proust,</a:t>
              </a:r>
            </a:p>
            <a:p>
              <a:pPr algn="ctr">
                <a:spcAft>
                  <a:spcPts val="700"/>
                </a:spcAft>
              </a:pPr>
              <a:r>
                <a:rPr lang="es-ES_tradnl" altLang="es-PE" sz="1200" b="1">
                  <a:solidFill>
                    <a:srgbClr val="003399"/>
                  </a:solidFill>
                </a:rPr>
                <a:t> </a:t>
              </a:r>
              <a:r>
                <a:rPr lang="es-ES_tradnl" altLang="es-PE" sz="1200">
                  <a:solidFill>
                    <a:srgbClr val="003399"/>
                  </a:solidFill>
                </a:rPr>
                <a:t>(1754-1826)</a:t>
              </a:r>
              <a:endParaRPr lang="es-ES_tradnl" altLang="es-PE" sz="1200">
                <a:solidFill>
                  <a:srgbClr val="003399"/>
                </a:solidFill>
                <a:latin typeface="Times New Roman" pitchFamily="18" charset="0"/>
              </a:endParaRPr>
            </a:p>
          </p:txBody>
        </p:sp>
      </p:grpSp>
      <p:grpSp>
        <p:nvGrpSpPr>
          <p:cNvPr id="4" name="Group 3"/>
          <p:cNvGrpSpPr>
            <a:grpSpLocks/>
          </p:cNvGrpSpPr>
          <p:nvPr/>
        </p:nvGrpSpPr>
        <p:grpSpPr bwMode="auto">
          <a:xfrm>
            <a:off x="6516688" y="3389313"/>
            <a:ext cx="2139950" cy="2776537"/>
            <a:chOff x="126" y="1536"/>
            <a:chExt cx="2193" cy="2909"/>
          </a:xfrm>
        </p:grpSpPr>
        <p:pic>
          <p:nvPicPr>
            <p:cNvPr id="151565" name="Picture 4" descr="Dalton"/>
            <p:cNvPicPr>
              <a:picLocks noChangeAspect="1" noChangeArrowheads="1"/>
            </p:cNvPicPr>
            <p:nvPr/>
          </p:nvPicPr>
          <p:blipFill>
            <a:blip r:embed="rId4" cstate="print">
              <a:lum contrast="36000"/>
              <a:extLst>
                <a:ext uri="{28A0092B-C50C-407E-A947-70E740481C1C}">
                  <a14:useLocalDpi xmlns="" xmlns:a14="http://schemas.microsoft.com/office/drawing/2010/main" val="0"/>
                </a:ext>
              </a:extLst>
            </a:blip>
            <a:srcRect/>
            <a:stretch>
              <a:fillRect/>
            </a:stretch>
          </p:blipFill>
          <p:spPr bwMode="auto">
            <a:xfrm>
              <a:off x="126" y="1536"/>
              <a:ext cx="2193" cy="2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1566" name="Text Box 5"/>
            <p:cNvSpPr txBox="1">
              <a:spLocks noChangeArrowheads="1"/>
            </p:cNvSpPr>
            <p:nvPr/>
          </p:nvSpPr>
          <p:spPr bwMode="auto">
            <a:xfrm>
              <a:off x="528" y="3983"/>
              <a:ext cx="1536" cy="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ct val="70000"/>
                </a:lnSpc>
                <a:spcBef>
                  <a:spcPct val="50000"/>
                </a:spcBef>
              </a:pPr>
              <a:r>
                <a:rPr lang="es-ES_tradnl" altLang="es-PE" sz="1200">
                  <a:solidFill>
                    <a:srgbClr val="003399"/>
                  </a:solidFill>
                  <a:latin typeface="Tahoma" pitchFamily="34" charset="0"/>
                </a:rPr>
                <a:t>Dalton  </a:t>
              </a:r>
              <a:r>
                <a:rPr lang="es-ES_tradnl" altLang="es-PE" sz="1200">
                  <a:latin typeface="Tahoma" pitchFamily="34" charset="0"/>
                </a:rPr>
                <a:t> </a:t>
              </a:r>
            </a:p>
            <a:p>
              <a:pPr algn="ctr">
                <a:lnSpc>
                  <a:spcPct val="70000"/>
                </a:lnSpc>
                <a:spcBef>
                  <a:spcPct val="50000"/>
                </a:spcBef>
              </a:pPr>
              <a:r>
                <a:rPr lang="es-ES_tradnl" altLang="es-PE" sz="1200">
                  <a:solidFill>
                    <a:srgbClr val="003399"/>
                  </a:solidFill>
                  <a:latin typeface="Tahoma" pitchFamily="34" charset="0"/>
                </a:rPr>
                <a:t>1766-1844</a:t>
              </a:r>
            </a:p>
          </p:txBody>
        </p:sp>
      </p:grpSp>
    </p:spTree>
    <p:extLst>
      <p:ext uri="{BB962C8B-B14F-4D97-AF65-F5344CB8AC3E}">
        <p14:creationId xmlns="" xmlns:p14="http://schemas.microsoft.com/office/powerpoint/2010/main" val="38996102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557"/>
                                        </p:tgtEl>
                                        <p:attrNameLst>
                                          <p:attrName>style.visibility</p:attrName>
                                        </p:attrNameLst>
                                      </p:cBhvr>
                                      <p:to>
                                        <p:strVal val="visible"/>
                                      </p:to>
                                    </p:set>
                                    <p:animEffect transition="in" filter="fade">
                                      <p:cBhvr>
                                        <p:cTn id="7" dur="1000"/>
                                        <p:tgtEl>
                                          <p:spTgt spid="151557"/>
                                        </p:tgtEl>
                                      </p:cBhvr>
                                    </p:animEffect>
                                  </p:childTnLst>
                                </p:cTn>
                              </p:par>
                            </p:childTnLst>
                          </p:cTn>
                        </p:par>
                        <p:par>
                          <p:cTn id="8" fill="hold" nodeType="afterGroup">
                            <p:stCondLst>
                              <p:cond delay="1000"/>
                            </p:stCondLst>
                            <p:childTnLst>
                              <p:par>
                                <p:cTn id="9" presetID="17"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strVal val="#ppt_h"/>
                                          </p:val>
                                        </p:tav>
                                        <p:tav tm="100000">
                                          <p:val>
                                            <p:strVal val="#ppt_h"/>
                                          </p:val>
                                        </p:tav>
                                      </p:tavLst>
                                    </p:anim>
                                  </p:childTnLst>
                                </p:cTn>
                              </p:par>
                            </p:childTnLst>
                          </p:cTn>
                        </p:par>
                        <p:par>
                          <p:cTn id="13" fill="hold" nodeType="afterGroup">
                            <p:stCondLst>
                              <p:cond delay="1500"/>
                            </p:stCondLst>
                            <p:childTnLst>
                              <p:par>
                                <p:cTn id="14" presetID="17" presetClass="entr" presetSubtype="1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strVal val="#ppt_h"/>
                                          </p:val>
                                        </p:tav>
                                        <p:tav tm="100000">
                                          <p:val>
                                            <p:strVal val="#ppt_h"/>
                                          </p:val>
                                        </p:tav>
                                      </p:tavLst>
                                    </p:anim>
                                  </p:childTnLst>
                                </p:cTn>
                              </p:par>
                            </p:childTnLst>
                          </p:cTn>
                        </p:par>
                        <p:par>
                          <p:cTn id="18" fill="hold" nodeType="afterGroup">
                            <p:stCondLst>
                              <p:cond delay="2000"/>
                            </p:stCondLst>
                            <p:childTnLst>
                              <p:par>
                                <p:cTn id="19" presetID="17" presetClass="entr" presetSubtype="1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82195" y="548680"/>
            <a:ext cx="8486345" cy="59766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8309672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Text Box 5"/>
          <p:cNvSpPr txBox="1">
            <a:spLocks noChangeArrowheads="1"/>
          </p:cNvSpPr>
          <p:nvPr/>
        </p:nvSpPr>
        <p:spPr bwMode="auto">
          <a:xfrm>
            <a:off x="4644008" y="3117056"/>
            <a:ext cx="3673475" cy="199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ct val="130000"/>
              </a:lnSpc>
            </a:pPr>
            <a:r>
              <a:rPr lang="es-ES" altLang="es-PE" dirty="0">
                <a:solidFill>
                  <a:srgbClr val="003399"/>
                </a:solidFill>
                <a:latin typeface="Tahoma" pitchFamily="34" charset="0"/>
              </a:rPr>
              <a:t>En una reacción química,</a:t>
            </a:r>
            <a:r>
              <a:rPr lang="es-ES" altLang="es-PE" dirty="0">
                <a:solidFill>
                  <a:srgbClr val="CC3300"/>
                </a:solidFill>
                <a:latin typeface="Tahoma" pitchFamily="34" charset="0"/>
              </a:rPr>
              <a:t> la materia no se crea ni se destruye, tan sólo se transforma. </a:t>
            </a:r>
            <a:endParaRPr lang="es-ES_tradnl" altLang="es-PE" dirty="0">
              <a:solidFill>
                <a:srgbClr val="CC3300"/>
              </a:solidFill>
              <a:latin typeface="Tahoma" pitchFamily="34" charset="0"/>
            </a:endParaRPr>
          </a:p>
        </p:txBody>
      </p:sp>
      <p:sp>
        <p:nvSpPr>
          <p:cNvPr id="7174" name="Text Box 4"/>
          <p:cNvSpPr txBox="1">
            <a:spLocks noChangeArrowheads="1"/>
          </p:cNvSpPr>
          <p:nvPr/>
        </p:nvSpPr>
        <p:spPr bwMode="auto">
          <a:xfrm>
            <a:off x="536271" y="5655081"/>
            <a:ext cx="347571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s-ES_tradnl" altLang="es-PE" dirty="0" err="1">
                <a:solidFill>
                  <a:srgbClr val="003399"/>
                </a:solidFill>
                <a:latin typeface="Tahoma" pitchFamily="34" charset="0"/>
              </a:rPr>
              <a:t>Antoine</a:t>
            </a:r>
            <a:r>
              <a:rPr lang="es-ES_tradnl" altLang="es-PE" dirty="0">
                <a:solidFill>
                  <a:srgbClr val="003399"/>
                </a:solidFill>
                <a:latin typeface="Tahoma" pitchFamily="34" charset="0"/>
              </a:rPr>
              <a:t> Lavoisier: 1734-1794</a:t>
            </a:r>
          </a:p>
        </p:txBody>
      </p:sp>
      <p:sp>
        <p:nvSpPr>
          <p:cNvPr id="7172" name="Text Box 9"/>
          <p:cNvSpPr txBox="1">
            <a:spLocks noChangeArrowheads="1"/>
          </p:cNvSpPr>
          <p:nvPr/>
        </p:nvSpPr>
        <p:spPr bwMode="auto">
          <a:xfrm>
            <a:off x="4644008" y="1458913"/>
            <a:ext cx="4249167"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s-ES" altLang="es-PE" sz="2800" dirty="0">
                <a:solidFill>
                  <a:srgbClr val="003399"/>
                </a:solidFill>
                <a:latin typeface="Tahoma" pitchFamily="34" charset="0"/>
              </a:rPr>
              <a:t>1789. </a:t>
            </a:r>
            <a:r>
              <a:rPr lang="es-ES" altLang="es-PE" sz="2800" dirty="0" smtClean="0">
                <a:solidFill>
                  <a:srgbClr val="003399"/>
                </a:solidFill>
                <a:latin typeface="Tahoma" pitchFamily="34" charset="0"/>
              </a:rPr>
              <a:t>Ley </a:t>
            </a:r>
            <a:r>
              <a:rPr lang="es-ES" altLang="es-PE" sz="2800" dirty="0">
                <a:solidFill>
                  <a:srgbClr val="003399"/>
                </a:solidFill>
                <a:latin typeface="Tahoma" pitchFamily="34" charset="0"/>
              </a:rPr>
              <a:t>de Lavoisier de la conservación </a:t>
            </a:r>
            <a:r>
              <a:rPr lang="es-ES" altLang="es-PE" sz="2800" dirty="0" smtClean="0">
                <a:solidFill>
                  <a:srgbClr val="003399"/>
                </a:solidFill>
                <a:latin typeface="Tahoma" pitchFamily="34" charset="0"/>
              </a:rPr>
              <a:t> de </a:t>
            </a:r>
            <a:r>
              <a:rPr lang="es-ES" altLang="es-PE" sz="2800" dirty="0">
                <a:solidFill>
                  <a:srgbClr val="003399"/>
                </a:solidFill>
                <a:latin typeface="Tahoma" pitchFamily="34" charset="0"/>
              </a:rPr>
              <a:t>la masa.    </a:t>
            </a:r>
            <a:endParaRPr lang="es-ES_tradnl" altLang="es-PE" sz="2800" dirty="0">
              <a:solidFill>
                <a:srgbClr val="003399"/>
              </a:solidFill>
              <a:latin typeface="Tahoma" pitchFamily="34" charset="0"/>
            </a:endParaRPr>
          </a:p>
        </p:txBody>
      </p:sp>
      <p:sp>
        <p:nvSpPr>
          <p:cNvPr id="7173" name="Text Box 10"/>
          <p:cNvSpPr txBox="1">
            <a:spLocks noChangeArrowheads="1"/>
          </p:cNvSpPr>
          <p:nvPr/>
        </p:nvSpPr>
        <p:spPr bwMode="auto">
          <a:xfrm>
            <a:off x="4619177" y="852488"/>
            <a:ext cx="36004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s-ES_tradnl" altLang="es-PE" sz="2800" dirty="0">
                <a:solidFill>
                  <a:srgbClr val="CC3300"/>
                </a:solidFill>
                <a:latin typeface="Tahoma" pitchFamily="34" charset="0"/>
              </a:rPr>
              <a:t>LEYES PONDERALES.</a:t>
            </a:r>
          </a:p>
        </p:txBody>
      </p:sp>
      <p:pic>
        <p:nvPicPr>
          <p:cNvPr id="16386" name="Picture 2" descr="http://www.sciencephoto.com/image/226834/large/H4120438-Antoine_Lavoisier,_French_chemist-SPL.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592931"/>
            <a:ext cx="3400425" cy="50482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124331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1685"/>
                                        </p:tgtEl>
                                        <p:attrNameLst>
                                          <p:attrName>style.visibility</p:attrName>
                                        </p:attrNameLst>
                                      </p:cBhvr>
                                      <p:to>
                                        <p:strVal val="visible"/>
                                      </p:to>
                                    </p:set>
                                    <p:anim calcmode="lin" valueType="num">
                                      <p:cBhvr additive="base">
                                        <p:cTn id="7" dur="500" fill="hold"/>
                                        <p:tgtEl>
                                          <p:spTgt spid="71685"/>
                                        </p:tgtEl>
                                        <p:attrNameLst>
                                          <p:attrName>ppt_x</p:attrName>
                                        </p:attrNameLst>
                                      </p:cBhvr>
                                      <p:tavLst>
                                        <p:tav tm="0">
                                          <p:val>
                                            <p:strVal val="1+#ppt_w/2"/>
                                          </p:val>
                                        </p:tav>
                                        <p:tav tm="100000">
                                          <p:val>
                                            <p:strVal val="#ppt_x"/>
                                          </p:val>
                                        </p:tav>
                                      </p:tavLst>
                                    </p:anim>
                                    <p:anim calcmode="lin" valueType="num">
                                      <p:cBhvr additive="base">
                                        <p:cTn id="8" dur="500" fill="hold"/>
                                        <p:tgtEl>
                                          <p:spTgt spid="716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57200" y="692696"/>
            <a:ext cx="8147248" cy="461665"/>
          </a:xfrm>
          <a:prstGeom prst="rect">
            <a:avLst/>
          </a:prstGeom>
          <a:noFill/>
          <a:ln w="9525">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s-ES" altLang="es-PE" sz="2400" b="1" dirty="0">
                <a:solidFill>
                  <a:srgbClr val="003399"/>
                </a:solidFill>
                <a:latin typeface="Tahoma" pitchFamily="34" charset="0"/>
              </a:rPr>
              <a:t>1799.  Ley de Proust de las proporciones definidas.    </a:t>
            </a:r>
            <a:endParaRPr lang="es-ES_tradnl" altLang="es-PE" sz="2400" b="1" dirty="0">
              <a:solidFill>
                <a:srgbClr val="003399"/>
              </a:solidFill>
              <a:latin typeface="Tahoma" pitchFamily="34" charset="0"/>
            </a:endParaRPr>
          </a:p>
        </p:txBody>
      </p:sp>
      <p:sp>
        <p:nvSpPr>
          <p:cNvPr id="72707" name="Text Box 3"/>
          <p:cNvSpPr txBox="1">
            <a:spLocks noChangeArrowheads="1"/>
          </p:cNvSpPr>
          <p:nvPr/>
        </p:nvSpPr>
        <p:spPr bwMode="auto">
          <a:xfrm>
            <a:off x="755576" y="1599775"/>
            <a:ext cx="4038600" cy="3859518"/>
          </a:xfrm>
          <a:prstGeom prst="rect">
            <a:avLst/>
          </a:prstGeom>
          <a:noFill/>
          <a:ln w="9525">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170000"/>
              </a:lnSpc>
            </a:pPr>
            <a:r>
              <a:rPr lang="es-ES" altLang="es-PE" sz="2400" dirty="0">
                <a:solidFill>
                  <a:srgbClr val="003399"/>
                </a:solidFill>
                <a:latin typeface="Tahoma" pitchFamily="34" charset="0"/>
              </a:rPr>
              <a:t>Afirma que:</a:t>
            </a:r>
          </a:p>
          <a:p>
            <a:pPr>
              <a:lnSpc>
                <a:spcPct val="170000"/>
              </a:lnSpc>
            </a:pPr>
            <a:r>
              <a:rPr lang="es-ES" altLang="es-PE" sz="2400" dirty="0" smtClean="0">
                <a:solidFill>
                  <a:srgbClr val="003399"/>
                </a:solidFill>
                <a:latin typeface="Tahoma" pitchFamily="34" charset="0"/>
              </a:rPr>
              <a:t>Cuando </a:t>
            </a:r>
            <a:r>
              <a:rPr lang="es-ES" altLang="es-PE" sz="2400" dirty="0">
                <a:solidFill>
                  <a:srgbClr val="003399"/>
                </a:solidFill>
                <a:latin typeface="Tahoma" pitchFamily="34" charset="0"/>
              </a:rPr>
              <a:t>dos elementos se combinan para formar un compuesto, </a:t>
            </a:r>
            <a:r>
              <a:rPr lang="es-ES" altLang="es-PE" sz="2400" u="sng" dirty="0">
                <a:solidFill>
                  <a:srgbClr val="003399"/>
                </a:solidFill>
                <a:latin typeface="Tahoma" pitchFamily="34" charset="0"/>
              </a:rPr>
              <a:t>lo hacen siempre en proporciones de peso fijas y definidas</a:t>
            </a:r>
            <a:r>
              <a:rPr lang="es-ES" altLang="es-PE" sz="2400" dirty="0">
                <a:solidFill>
                  <a:srgbClr val="003399"/>
                </a:solidFill>
                <a:latin typeface="Tahoma" pitchFamily="34" charset="0"/>
              </a:rPr>
              <a:t>.</a:t>
            </a:r>
            <a:endParaRPr lang="es-ES_tradnl" altLang="es-PE" sz="2400" dirty="0">
              <a:solidFill>
                <a:srgbClr val="003399"/>
              </a:solidFill>
              <a:latin typeface="Tahoma" pitchFamily="34" charset="0"/>
            </a:endParaRPr>
          </a:p>
        </p:txBody>
      </p:sp>
      <p:grpSp>
        <p:nvGrpSpPr>
          <p:cNvPr id="2" name="Group 4"/>
          <p:cNvGrpSpPr>
            <a:grpSpLocks/>
          </p:cNvGrpSpPr>
          <p:nvPr/>
        </p:nvGrpSpPr>
        <p:grpSpPr bwMode="auto">
          <a:xfrm>
            <a:off x="5508625" y="1628775"/>
            <a:ext cx="3390900" cy="4721225"/>
            <a:chOff x="3600" y="780"/>
            <a:chExt cx="1728" cy="2179"/>
          </a:xfrm>
        </p:grpSpPr>
        <p:pic>
          <p:nvPicPr>
            <p:cNvPr id="8197" name="Picture 5" descr="Prou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696" y="780"/>
              <a:ext cx="1273" cy="17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8" name="Text Box 6"/>
            <p:cNvSpPr txBox="1">
              <a:spLocks noChangeArrowheads="1"/>
            </p:cNvSpPr>
            <p:nvPr/>
          </p:nvSpPr>
          <p:spPr bwMode="auto">
            <a:xfrm>
              <a:off x="3600" y="2594"/>
              <a:ext cx="1728" cy="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Aft>
                  <a:spcPts val="700"/>
                </a:spcAft>
              </a:pPr>
              <a:r>
                <a:rPr lang="es-ES_tradnl" altLang="es-PE" sz="2000" b="1">
                  <a:solidFill>
                    <a:srgbClr val="003399"/>
                  </a:solidFill>
                </a:rPr>
                <a:t>Joseph Louis</a:t>
              </a:r>
              <a:r>
                <a:rPr lang="es-ES_tradnl" altLang="es-PE" sz="2000">
                  <a:solidFill>
                    <a:srgbClr val="003399"/>
                  </a:solidFill>
                </a:rPr>
                <a:t> </a:t>
              </a:r>
              <a:r>
                <a:rPr lang="es-ES_tradnl" altLang="es-PE" sz="2000" b="1">
                  <a:solidFill>
                    <a:srgbClr val="003399"/>
                  </a:solidFill>
                </a:rPr>
                <a:t>Proust,</a:t>
              </a:r>
            </a:p>
            <a:p>
              <a:pPr algn="ctr">
                <a:spcAft>
                  <a:spcPts val="700"/>
                </a:spcAft>
              </a:pPr>
              <a:r>
                <a:rPr lang="es-ES_tradnl" altLang="es-PE" sz="2000" b="1">
                  <a:solidFill>
                    <a:srgbClr val="003399"/>
                  </a:solidFill>
                </a:rPr>
                <a:t> </a:t>
              </a:r>
              <a:r>
                <a:rPr lang="es-ES_tradnl" altLang="es-PE" sz="2000">
                  <a:solidFill>
                    <a:srgbClr val="003399"/>
                  </a:solidFill>
                </a:rPr>
                <a:t>(1754-1826)</a:t>
              </a:r>
              <a:endParaRPr lang="es-ES_tradnl" altLang="es-PE" sz="2000">
                <a:solidFill>
                  <a:srgbClr val="003399"/>
                </a:solidFill>
                <a:latin typeface="Times New Roman" pitchFamily="18" charset="0"/>
              </a:endParaRPr>
            </a:p>
          </p:txBody>
        </p:sp>
      </p:grpSp>
      <p:pic>
        <p:nvPicPr>
          <p:cNvPr id="15361" name="Picture 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43608" y="5661248"/>
            <a:ext cx="4000500" cy="971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7103404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707"/>
                                        </p:tgtEl>
                                        <p:attrNameLst>
                                          <p:attrName>style.visibility</p:attrName>
                                        </p:attrNameLst>
                                      </p:cBhvr>
                                      <p:to>
                                        <p:strVal val="visible"/>
                                      </p:to>
                                    </p:set>
                                    <p:anim calcmode="lin" valueType="num">
                                      <p:cBhvr additive="base">
                                        <p:cTn id="13" dur="500" fill="hold"/>
                                        <p:tgtEl>
                                          <p:spTgt spid="72707"/>
                                        </p:tgtEl>
                                        <p:attrNameLst>
                                          <p:attrName>ppt_x</p:attrName>
                                        </p:attrNameLst>
                                      </p:cBhvr>
                                      <p:tavLst>
                                        <p:tav tm="0">
                                          <p:val>
                                            <p:strVal val="0-#ppt_w/2"/>
                                          </p:val>
                                        </p:tav>
                                        <p:tav tm="100000">
                                          <p:val>
                                            <p:strVal val="#ppt_x"/>
                                          </p:val>
                                        </p:tav>
                                      </p:tavLst>
                                    </p:anim>
                                    <p:anim calcmode="lin" valueType="num">
                                      <p:cBhvr additive="base">
                                        <p:cTn id="14" dur="500" fill="hold"/>
                                        <p:tgtEl>
                                          <p:spTgt spid="727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611560" y="725500"/>
            <a:ext cx="7992888" cy="430887"/>
          </a:xfrm>
          <a:prstGeom prst="rect">
            <a:avLst/>
          </a:prstGeom>
          <a:noFill/>
          <a:ln w="9525">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s-ES" altLang="es-PE" sz="2200" b="1">
                <a:solidFill>
                  <a:srgbClr val="003399"/>
                </a:solidFill>
                <a:latin typeface="Tahoma" pitchFamily="34" charset="0"/>
              </a:rPr>
              <a:t>1805.  Ley de Dalton de las proporciones múltiples.</a:t>
            </a:r>
          </a:p>
        </p:txBody>
      </p:sp>
      <p:grpSp>
        <p:nvGrpSpPr>
          <p:cNvPr id="2" name="Group 3"/>
          <p:cNvGrpSpPr>
            <a:grpSpLocks/>
          </p:cNvGrpSpPr>
          <p:nvPr/>
        </p:nvGrpSpPr>
        <p:grpSpPr bwMode="auto">
          <a:xfrm>
            <a:off x="395535" y="1340422"/>
            <a:ext cx="3181749" cy="3816448"/>
            <a:chOff x="126" y="1536"/>
            <a:chExt cx="2193" cy="2700"/>
          </a:xfrm>
        </p:grpSpPr>
        <p:pic>
          <p:nvPicPr>
            <p:cNvPr id="9221" name="Picture 4" descr="Dalton"/>
            <p:cNvPicPr>
              <a:picLocks noChangeAspect="1" noChangeArrowheads="1"/>
            </p:cNvPicPr>
            <p:nvPr/>
          </p:nvPicPr>
          <p:blipFill>
            <a:blip r:embed="rId2" cstate="print">
              <a:lum contrast="36000"/>
              <a:extLst>
                <a:ext uri="{28A0092B-C50C-407E-A947-70E740481C1C}">
                  <a14:useLocalDpi xmlns="" xmlns:a14="http://schemas.microsoft.com/office/drawing/2010/main" val="0"/>
                </a:ext>
              </a:extLst>
            </a:blip>
            <a:srcRect/>
            <a:stretch>
              <a:fillRect/>
            </a:stretch>
          </p:blipFill>
          <p:spPr bwMode="auto">
            <a:xfrm>
              <a:off x="126" y="1536"/>
              <a:ext cx="2193" cy="24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22" name="Text Box 5"/>
            <p:cNvSpPr txBox="1">
              <a:spLocks noChangeArrowheads="1"/>
            </p:cNvSpPr>
            <p:nvPr/>
          </p:nvSpPr>
          <p:spPr bwMode="auto">
            <a:xfrm>
              <a:off x="528" y="3983"/>
              <a:ext cx="1536"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spcBef>
                  <a:spcPct val="50000"/>
                </a:spcBef>
              </a:pPr>
              <a:r>
                <a:rPr lang="es-ES_tradnl" altLang="es-PE">
                  <a:solidFill>
                    <a:srgbClr val="003399"/>
                  </a:solidFill>
                  <a:latin typeface="Tahoma" pitchFamily="34" charset="0"/>
                </a:rPr>
                <a:t>Dalton  </a:t>
              </a:r>
              <a:r>
                <a:rPr lang="es-ES_tradnl" altLang="es-PE" sz="2000">
                  <a:latin typeface="Tahoma" pitchFamily="34" charset="0"/>
                </a:rPr>
                <a:t> </a:t>
              </a:r>
              <a:r>
                <a:rPr lang="es-ES_tradnl" altLang="es-PE" sz="2000">
                  <a:solidFill>
                    <a:srgbClr val="003399"/>
                  </a:solidFill>
                  <a:latin typeface="Tahoma" pitchFamily="34" charset="0"/>
                </a:rPr>
                <a:t>1766-1844</a:t>
              </a:r>
            </a:p>
          </p:txBody>
        </p:sp>
      </p:grpSp>
      <p:sp>
        <p:nvSpPr>
          <p:cNvPr id="74758" name="Text Box 6"/>
          <p:cNvSpPr txBox="1">
            <a:spLocks noChangeArrowheads="1"/>
          </p:cNvSpPr>
          <p:nvPr/>
        </p:nvSpPr>
        <p:spPr bwMode="auto">
          <a:xfrm>
            <a:off x="3706400" y="1340422"/>
            <a:ext cx="4898048" cy="2677656"/>
          </a:xfrm>
          <a:prstGeom prst="rect">
            <a:avLst/>
          </a:prstGeom>
          <a:noFill/>
          <a:ln w="9525">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r>
              <a:rPr lang="es-ES" altLang="es-PE" sz="2400" dirty="0">
                <a:solidFill>
                  <a:srgbClr val="003399"/>
                </a:solidFill>
                <a:latin typeface="Tahoma" pitchFamily="34" charset="0"/>
              </a:rPr>
              <a:t>Cuando dos elementos se combinan para dar más de un compuesto, los pesos de un elemento que se combinan con una cantidad fija del otro, guardan entre si una relación numérica sencilla.</a:t>
            </a:r>
            <a:endParaRPr lang="es-ES_tradnl" altLang="es-PE" sz="2400" dirty="0">
              <a:solidFill>
                <a:srgbClr val="003399"/>
              </a:solidFill>
              <a:latin typeface="Tahoma" pitchFamily="34" charset="0"/>
            </a:endParaRPr>
          </a:p>
        </p:txBody>
      </p:sp>
      <p:pic>
        <p:nvPicPr>
          <p:cNvPr id="14338" name="Picture 2" descr="http://2.bp.blogspot.com/_GHnh3ILnSo4/TMqPMeLcmWI/AAAAAAAAD0Y/jvIpeIrZciE/s400/Dalton+proporciones+definidas.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059073" y="4149080"/>
            <a:ext cx="3810000" cy="237626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810874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4758"/>
                                        </p:tgtEl>
                                        <p:attrNameLst>
                                          <p:attrName>style.visibility</p:attrName>
                                        </p:attrNameLst>
                                      </p:cBhvr>
                                      <p:to>
                                        <p:strVal val="visible"/>
                                      </p:to>
                                    </p:set>
                                    <p:anim calcmode="lin" valueType="num">
                                      <p:cBhvr additive="base">
                                        <p:cTn id="13" dur="500" fill="hold"/>
                                        <p:tgtEl>
                                          <p:spTgt spid="74758"/>
                                        </p:tgtEl>
                                        <p:attrNameLst>
                                          <p:attrName>ppt_x</p:attrName>
                                        </p:attrNameLst>
                                      </p:cBhvr>
                                      <p:tavLst>
                                        <p:tav tm="0">
                                          <p:val>
                                            <p:strVal val="1+#ppt_w/2"/>
                                          </p:val>
                                        </p:tav>
                                        <p:tav tm="100000">
                                          <p:val>
                                            <p:strVal val="#ppt_x"/>
                                          </p:val>
                                        </p:tav>
                                      </p:tavLst>
                                    </p:anim>
                                    <p:anim calcmode="lin" valueType="num">
                                      <p:cBhvr additive="base">
                                        <p:cTn id="14" dur="500" fill="hold"/>
                                        <p:tgtEl>
                                          <p:spTgt spid="747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884122" y="712133"/>
            <a:ext cx="7200800" cy="523220"/>
          </a:xfrm>
          <a:prstGeom prst="rect">
            <a:avLst/>
          </a:prstGeom>
          <a:noFill/>
          <a:ln w="9525">
            <a:solidFill>
              <a:srgbClr val="990033"/>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pPr>
            <a:r>
              <a:rPr lang="es-ES_tradnl" altLang="es-PE" sz="2800" dirty="0">
                <a:solidFill>
                  <a:srgbClr val="003399"/>
                </a:solidFill>
                <a:latin typeface="Tahoma" pitchFamily="34" charset="0"/>
              </a:rPr>
              <a:t>TEORÍA ATÓMICA DE DALTON </a:t>
            </a:r>
            <a:r>
              <a:rPr lang="es-ES" altLang="es-PE" sz="2800" dirty="0">
                <a:solidFill>
                  <a:srgbClr val="003399"/>
                </a:solidFill>
                <a:latin typeface="Tahoma" pitchFamily="34" charset="0"/>
              </a:rPr>
              <a:t>1808 </a:t>
            </a:r>
            <a:endParaRPr lang="es-ES_tradnl" altLang="es-PE" sz="2800" dirty="0">
              <a:solidFill>
                <a:srgbClr val="003399"/>
              </a:solidFill>
              <a:latin typeface="Tahoma" pitchFamily="34" charset="0"/>
            </a:endParaRPr>
          </a:p>
        </p:txBody>
      </p:sp>
      <p:sp>
        <p:nvSpPr>
          <p:cNvPr id="77827" name="Text Box 3"/>
          <p:cNvSpPr txBox="1">
            <a:spLocks noChangeArrowheads="1"/>
          </p:cNvSpPr>
          <p:nvPr/>
        </p:nvSpPr>
        <p:spPr bwMode="auto">
          <a:xfrm>
            <a:off x="630790" y="1388117"/>
            <a:ext cx="795110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r>
              <a:rPr lang="es-ES" altLang="es-PE" dirty="0">
                <a:solidFill>
                  <a:srgbClr val="003399"/>
                </a:solidFill>
                <a:latin typeface="Tahoma" pitchFamily="34" charset="0"/>
              </a:rPr>
              <a:t>La teoría atómica de John Dalton puede resumirse en los siguientes puntos:</a:t>
            </a:r>
            <a:endParaRPr lang="es-ES_tradnl" altLang="es-PE" dirty="0">
              <a:solidFill>
                <a:srgbClr val="003399"/>
              </a:solidFill>
              <a:latin typeface="Tahoma" pitchFamily="34" charset="0"/>
            </a:endParaRPr>
          </a:p>
        </p:txBody>
      </p:sp>
      <p:sp>
        <p:nvSpPr>
          <p:cNvPr id="77828" name="Text Box 4"/>
          <p:cNvSpPr txBox="1">
            <a:spLocks noChangeArrowheads="1"/>
          </p:cNvSpPr>
          <p:nvPr/>
        </p:nvSpPr>
        <p:spPr bwMode="auto">
          <a:xfrm>
            <a:off x="611560" y="1916113"/>
            <a:ext cx="7848872"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s-ES" altLang="es-PE" sz="2000" b="1" dirty="0">
                <a:solidFill>
                  <a:srgbClr val="CC3300"/>
                </a:solidFill>
                <a:latin typeface="Tahoma" pitchFamily="34" charset="0"/>
              </a:rPr>
              <a:t>1.-</a:t>
            </a:r>
            <a:r>
              <a:rPr lang="es-ES" altLang="es-PE" sz="2000" b="1" dirty="0">
                <a:solidFill>
                  <a:srgbClr val="003399"/>
                </a:solidFill>
                <a:latin typeface="Tahoma" pitchFamily="34" charset="0"/>
              </a:rPr>
              <a:t> </a:t>
            </a:r>
            <a:r>
              <a:rPr lang="es-ES" altLang="es-PE" sz="2000" dirty="0">
                <a:solidFill>
                  <a:srgbClr val="003399"/>
                </a:solidFill>
                <a:latin typeface="Tahoma" pitchFamily="34" charset="0"/>
              </a:rPr>
              <a:t>La materia está compuesta por partículas indivisibles, extremadamente pequeñas, denominadas </a:t>
            </a:r>
            <a:r>
              <a:rPr lang="es-ES" altLang="es-PE" sz="2000" dirty="0" smtClean="0">
                <a:solidFill>
                  <a:srgbClr val="CC3300"/>
                </a:solidFill>
                <a:latin typeface="Tahoma" pitchFamily="34" charset="0"/>
              </a:rPr>
              <a:t>átomos</a:t>
            </a:r>
            <a:r>
              <a:rPr lang="es-ES" altLang="es-PE" sz="2000" dirty="0" smtClean="0">
                <a:solidFill>
                  <a:srgbClr val="003399"/>
                </a:solidFill>
                <a:latin typeface="Tahoma" pitchFamily="34" charset="0"/>
              </a:rPr>
              <a:t>.</a:t>
            </a:r>
            <a:endParaRPr lang="es-ES_tradnl" altLang="es-PE" sz="2000" dirty="0">
              <a:solidFill>
                <a:srgbClr val="003399"/>
              </a:solidFill>
              <a:latin typeface="Tahoma" pitchFamily="34" charset="0"/>
            </a:endParaRPr>
          </a:p>
        </p:txBody>
      </p:sp>
      <p:sp>
        <p:nvSpPr>
          <p:cNvPr id="78851" name="Text Box 3"/>
          <p:cNvSpPr txBox="1">
            <a:spLocks noChangeArrowheads="1"/>
          </p:cNvSpPr>
          <p:nvPr/>
        </p:nvSpPr>
        <p:spPr bwMode="auto">
          <a:xfrm>
            <a:off x="611693" y="2781300"/>
            <a:ext cx="785179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r>
              <a:rPr lang="es-ES" altLang="es-PE" sz="2000" b="1" dirty="0">
                <a:solidFill>
                  <a:srgbClr val="CC3300"/>
                </a:solidFill>
                <a:latin typeface="Tahoma" pitchFamily="34" charset="0"/>
              </a:rPr>
              <a:t>2.-</a:t>
            </a:r>
            <a:r>
              <a:rPr lang="es-ES" altLang="es-PE" sz="2000" dirty="0">
                <a:solidFill>
                  <a:srgbClr val="003399"/>
                </a:solidFill>
                <a:latin typeface="Tahoma" pitchFamily="34" charset="0"/>
              </a:rPr>
              <a:t> Hay diferentes clases de átomos. </a:t>
            </a:r>
          </a:p>
          <a:p>
            <a:pPr algn="just"/>
            <a:r>
              <a:rPr lang="es-ES" altLang="es-PE" sz="2000" dirty="0">
                <a:solidFill>
                  <a:srgbClr val="003399"/>
                </a:solidFill>
                <a:latin typeface="Tahoma" pitchFamily="34" charset="0"/>
              </a:rPr>
              <a:t>Cada clase posee su tamaño y propiedades características.</a:t>
            </a:r>
            <a:endParaRPr lang="es-ES_tradnl" altLang="es-PE" sz="2000" dirty="0">
              <a:solidFill>
                <a:srgbClr val="003399"/>
              </a:solidFill>
              <a:latin typeface="Tahoma" pitchFamily="34" charset="0"/>
            </a:endParaRPr>
          </a:p>
        </p:txBody>
      </p:sp>
      <p:sp>
        <p:nvSpPr>
          <p:cNvPr id="78852" name="Text Box 4"/>
          <p:cNvSpPr txBox="1">
            <a:spLocks noChangeArrowheads="1"/>
          </p:cNvSpPr>
          <p:nvPr/>
        </p:nvSpPr>
        <p:spPr bwMode="auto">
          <a:xfrm>
            <a:off x="630790" y="3663950"/>
            <a:ext cx="7921899"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r>
              <a:rPr lang="es-ES" altLang="es-PE" sz="2000" b="1">
                <a:solidFill>
                  <a:srgbClr val="CC3300"/>
                </a:solidFill>
                <a:latin typeface="Tahoma" pitchFamily="34" charset="0"/>
              </a:rPr>
              <a:t>3.-</a:t>
            </a:r>
            <a:r>
              <a:rPr lang="es-ES" altLang="es-PE" sz="2000">
                <a:solidFill>
                  <a:srgbClr val="003399"/>
                </a:solidFill>
                <a:latin typeface="Tahoma" pitchFamily="34" charset="0"/>
              </a:rPr>
              <a:t> Cada clase de átomos corresponde a un elemento distinto.</a:t>
            </a:r>
          </a:p>
          <a:p>
            <a:pPr algn="just"/>
            <a:r>
              <a:rPr lang="es-ES" altLang="es-PE" sz="2000">
                <a:solidFill>
                  <a:srgbClr val="003399"/>
                </a:solidFill>
                <a:latin typeface="Tahoma" pitchFamily="34" charset="0"/>
              </a:rPr>
              <a:t>Todos los átomos de un elemento dado son idénticos.</a:t>
            </a:r>
          </a:p>
        </p:txBody>
      </p:sp>
      <p:sp>
        <p:nvSpPr>
          <p:cNvPr id="79875" name="Text Box 3"/>
          <p:cNvSpPr txBox="1">
            <a:spLocks noChangeArrowheads="1"/>
          </p:cNvSpPr>
          <p:nvPr/>
        </p:nvSpPr>
        <p:spPr bwMode="auto">
          <a:xfrm>
            <a:off x="607868" y="4581525"/>
            <a:ext cx="7768544"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r>
              <a:rPr lang="es-ES" altLang="es-PE" sz="2000" b="1">
                <a:solidFill>
                  <a:srgbClr val="CC3300"/>
                </a:solidFill>
                <a:latin typeface="Tahoma" pitchFamily="34" charset="0"/>
              </a:rPr>
              <a:t>4.-</a:t>
            </a:r>
            <a:r>
              <a:rPr lang="es-ES" altLang="es-PE" sz="2000">
                <a:solidFill>
                  <a:srgbClr val="003399"/>
                </a:solidFill>
                <a:latin typeface="Tahoma" pitchFamily="34" charset="0"/>
              </a:rPr>
              <a:t> Los compuestos químicos puros están constituidos por átomos de distintos elementos combinados entre sí, mediante relaciones sencillas.</a:t>
            </a:r>
            <a:endParaRPr lang="es-ES_tradnl" altLang="es-PE" sz="2000">
              <a:solidFill>
                <a:srgbClr val="003399"/>
              </a:solidFill>
              <a:latin typeface="Tahoma" pitchFamily="34" charset="0"/>
            </a:endParaRPr>
          </a:p>
        </p:txBody>
      </p:sp>
      <p:sp>
        <p:nvSpPr>
          <p:cNvPr id="79876" name="Text Box 4"/>
          <p:cNvSpPr txBox="1">
            <a:spLocks noChangeArrowheads="1"/>
          </p:cNvSpPr>
          <p:nvPr/>
        </p:nvSpPr>
        <p:spPr bwMode="auto">
          <a:xfrm>
            <a:off x="616259" y="5445125"/>
            <a:ext cx="7951109"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spcBef>
                <a:spcPct val="50000"/>
              </a:spcBef>
            </a:pPr>
            <a:r>
              <a:rPr lang="es-ES" altLang="es-PE" sz="2000" b="1">
                <a:solidFill>
                  <a:srgbClr val="CC3300"/>
                </a:solidFill>
                <a:latin typeface="Tahoma" pitchFamily="34" charset="0"/>
              </a:rPr>
              <a:t>5.-</a:t>
            </a:r>
            <a:r>
              <a:rPr lang="es-ES" altLang="es-PE" sz="2000" b="1">
                <a:solidFill>
                  <a:srgbClr val="003399"/>
                </a:solidFill>
                <a:latin typeface="Tahoma" pitchFamily="34" charset="0"/>
              </a:rPr>
              <a:t> </a:t>
            </a:r>
            <a:r>
              <a:rPr lang="es-ES" altLang="es-PE" sz="2000">
                <a:solidFill>
                  <a:srgbClr val="003399"/>
                </a:solidFill>
                <a:latin typeface="Tahoma" pitchFamily="34" charset="0"/>
              </a:rPr>
              <a:t>Las reacciones químicas consisten en la combinación, separación o reordenación de los átomos. Los átomos permanecen inalterados en cualquier transformación.</a:t>
            </a:r>
            <a:endParaRPr lang="es-ES_tradnl" altLang="es-PE" sz="2000">
              <a:solidFill>
                <a:srgbClr val="003399"/>
              </a:solidFill>
              <a:latin typeface="Tahoma" pitchFamily="34" charset="0"/>
            </a:endParaRPr>
          </a:p>
        </p:txBody>
      </p:sp>
    </p:spTree>
    <p:extLst>
      <p:ext uri="{BB962C8B-B14F-4D97-AF65-F5344CB8AC3E}">
        <p14:creationId xmlns="" xmlns:p14="http://schemas.microsoft.com/office/powerpoint/2010/main" val="1473901388"/>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77827"/>
                                        </p:tgtEl>
                                        <p:attrNameLst>
                                          <p:attrName>style.visibility</p:attrName>
                                        </p:attrNameLst>
                                      </p:cBhvr>
                                      <p:to>
                                        <p:strVal val="visible"/>
                                      </p:to>
                                    </p:set>
                                    <p:anim calcmode="lin" valueType="num">
                                      <p:cBhvr>
                                        <p:cTn id="7" dur="1000" fill="hold"/>
                                        <p:tgtEl>
                                          <p:spTgt spid="77827"/>
                                        </p:tgtEl>
                                        <p:attrNameLst>
                                          <p:attrName>ppt_x</p:attrName>
                                        </p:attrNameLst>
                                      </p:cBhvr>
                                      <p:tavLst>
                                        <p:tav tm="0">
                                          <p:val>
                                            <p:strVal val="#ppt_x"/>
                                          </p:val>
                                        </p:tav>
                                        <p:tav tm="100000">
                                          <p:val>
                                            <p:strVal val="#ppt_x"/>
                                          </p:val>
                                        </p:tav>
                                      </p:tavLst>
                                    </p:anim>
                                    <p:anim calcmode="lin" valueType="num">
                                      <p:cBhvr>
                                        <p:cTn id="8" dur="1000" fill="hold"/>
                                        <p:tgtEl>
                                          <p:spTgt spid="77827"/>
                                        </p:tgtEl>
                                        <p:attrNameLst>
                                          <p:attrName>ppt_y</p:attrName>
                                        </p:attrNameLst>
                                      </p:cBhvr>
                                      <p:tavLst>
                                        <p:tav tm="0">
                                          <p:val>
                                            <p:strVal val="#ppt_y-#ppt_h/2"/>
                                          </p:val>
                                        </p:tav>
                                        <p:tav tm="100000">
                                          <p:val>
                                            <p:strVal val="#ppt_y"/>
                                          </p:val>
                                        </p:tav>
                                      </p:tavLst>
                                    </p:anim>
                                    <p:anim calcmode="lin" valueType="num">
                                      <p:cBhvr>
                                        <p:cTn id="9" dur="1000" fill="hold"/>
                                        <p:tgtEl>
                                          <p:spTgt spid="77827"/>
                                        </p:tgtEl>
                                        <p:attrNameLst>
                                          <p:attrName>ppt_w</p:attrName>
                                        </p:attrNameLst>
                                      </p:cBhvr>
                                      <p:tavLst>
                                        <p:tav tm="0">
                                          <p:val>
                                            <p:strVal val="#ppt_w"/>
                                          </p:val>
                                        </p:tav>
                                        <p:tav tm="100000">
                                          <p:val>
                                            <p:strVal val="#ppt_w"/>
                                          </p:val>
                                        </p:tav>
                                      </p:tavLst>
                                    </p:anim>
                                    <p:anim calcmode="lin" valueType="num">
                                      <p:cBhvr>
                                        <p:cTn id="10" dur="1000" fill="hold"/>
                                        <p:tgtEl>
                                          <p:spTgt spid="77827"/>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77828"/>
                                        </p:tgtEl>
                                        <p:attrNameLst>
                                          <p:attrName>style.visibility</p:attrName>
                                        </p:attrNameLst>
                                      </p:cBhvr>
                                      <p:to>
                                        <p:strVal val="visible"/>
                                      </p:to>
                                    </p:set>
                                    <p:anim calcmode="lin" valueType="num">
                                      <p:cBhvr>
                                        <p:cTn id="15" dur="500" fill="hold"/>
                                        <p:tgtEl>
                                          <p:spTgt spid="77828"/>
                                        </p:tgtEl>
                                        <p:attrNameLst>
                                          <p:attrName>ppt_x</p:attrName>
                                        </p:attrNameLst>
                                      </p:cBhvr>
                                      <p:tavLst>
                                        <p:tav tm="0">
                                          <p:val>
                                            <p:strVal val="#ppt_x-#ppt_w/2"/>
                                          </p:val>
                                        </p:tav>
                                        <p:tav tm="100000">
                                          <p:val>
                                            <p:strVal val="#ppt_x"/>
                                          </p:val>
                                        </p:tav>
                                      </p:tavLst>
                                    </p:anim>
                                    <p:anim calcmode="lin" valueType="num">
                                      <p:cBhvr>
                                        <p:cTn id="16" dur="500" fill="hold"/>
                                        <p:tgtEl>
                                          <p:spTgt spid="77828"/>
                                        </p:tgtEl>
                                        <p:attrNameLst>
                                          <p:attrName>ppt_y</p:attrName>
                                        </p:attrNameLst>
                                      </p:cBhvr>
                                      <p:tavLst>
                                        <p:tav tm="0">
                                          <p:val>
                                            <p:strVal val="#ppt_y"/>
                                          </p:val>
                                        </p:tav>
                                        <p:tav tm="100000">
                                          <p:val>
                                            <p:strVal val="#ppt_y"/>
                                          </p:val>
                                        </p:tav>
                                      </p:tavLst>
                                    </p:anim>
                                    <p:anim calcmode="lin" valueType="num">
                                      <p:cBhvr>
                                        <p:cTn id="17" dur="500" fill="hold"/>
                                        <p:tgtEl>
                                          <p:spTgt spid="77828"/>
                                        </p:tgtEl>
                                        <p:attrNameLst>
                                          <p:attrName>ppt_w</p:attrName>
                                        </p:attrNameLst>
                                      </p:cBhvr>
                                      <p:tavLst>
                                        <p:tav tm="0">
                                          <p:val>
                                            <p:fltVal val="0"/>
                                          </p:val>
                                        </p:tav>
                                        <p:tav tm="100000">
                                          <p:val>
                                            <p:strVal val="#ppt_w"/>
                                          </p:val>
                                        </p:tav>
                                      </p:tavLst>
                                    </p:anim>
                                    <p:anim calcmode="lin" valueType="num">
                                      <p:cBhvr>
                                        <p:cTn id="18" dur="500" fill="hold"/>
                                        <p:tgtEl>
                                          <p:spTgt spid="77828"/>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78851"/>
                                        </p:tgtEl>
                                        <p:attrNameLst>
                                          <p:attrName>style.visibility</p:attrName>
                                        </p:attrNameLst>
                                      </p:cBhvr>
                                      <p:to>
                                        <p:strVal val="visible"/>
                                      </p:to>
                                    </p:set>
                                    <p:anim calcmode="lin" valueType="num">
                                      <p:cBhvr>
                                        <p:cTn id="23" dur="500" fill="hold"/>
                                        <p:tgtEl>
                                          <p:spTgt spid="78851"/>
                                        </p:tgtEl>
                                        <p:attrNameLst>
                                          <p:attrName>ppt_x</p:attrName>
                                        </p:attrNameLst>
                                      </p:cBhvr>
                                      <p:tavLst>
                                        <p:tav tm="0">
                                          <p:val>
                                            <p:strVal val="#ppt_x-#ppt_w/2"/>
                                          </p:val>
                                        </p:tav>
                                        <p:tav tm="100000">
                                          <p:val>
                                            <p:strVal val="#ppt_x"/>
                                          </p:val>
                                        </p:tav>
                                      </p:tavLst>
                                    </p:anim>
                                    <p:anim calcmode="lin" valueType="num">
                                      <p:cBhvr>
                                        <p:cTn id="24" dur="500" fill="hold"/>
                                        <p:tgtEl>
                                          <p:spTgt spid="78851"/>
                                        </p:tgtEl>
                                        <p:attrNameLst>
                                          <p:attrName>ppt_y</p:attrName>
                                        </p:attrNameLst>
                                      </p:cBhvr>
                                      <p:tavLst>
                                        <p:tav tm="0">
                                          <p:val>
                                            <p:strVal val="#ppt_y"/>
                                          </p:val>
                                        </p:tav>
                                        <p:tav tm="100000">
                                          <p:val>
                                            <p:strVal val="#ppt_y"/>
                                          </p:val>
                                        </p:tav>
                                      </p:tavLst>
                                    </p:anim>
                                    <p:anim calcmode="lin" valueType="num">
                                      <p:cBhvr>
                                        <p:cTn id="25" dur="500" fill="hold"/>
                                        <p:tgtEl>
                                          <p:spTgt spid="78851"/>
                                        </p:tgtEl>
                                        <p:attrNameLst>
                                          <p:attrName>ppt_w</p:attrName>
                                        </p:attrNameLst>
                                      </p:cBhvr>
                                      <p:tavLst>
                                        <p:tav tm="0">
                                          <p:val>
                                            <p:fltVal val="0"/>
                                          </p:val>
                                        </p:tav>
                                        <p:tav tm="100000">
                                          <p:val>
                                            <p:strVal val="#ppt_w"/>
                                          </p:val>
                                        </p:tav>
                                      </p:tavLst>
                                    </p:anim>
                                    <p:anim calcmode="lin" valueType="num">
                                      <p:cBhvr>
                                        <p:cTn id="26" dur="500" fill="hold"/>
                                        <p:tgtEl>
                                          <p:spTgt spid="78851"/>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8" fill="hold" grpId="0" nodeType="clickEffect">
                                  <p:stCondLst>
                                    <p:cond delay="0"/>
                                  </p:stCondLst>
                                  <p:childTnLst>
                                    <p:set>
                                      <p:cBhvr>
                                        <p:cTn id="30" dur="1" fill="hold">
                                          <p:stCondLst>
                                            <p:cond delay="0"/>
                                          </p:stCondLst>
                                        </p:cTn>
                                        <p:tgtEl>
                                          <p:spTgt spid="78852"/>
                                        </p:tgtEl>
                                        <p:attrNameLst>
                                          <p:attrName>style.visibility</p:attrName>
                                        </p:attrNameLst>
                                      </p:cBhvr>
                                      <p:to>
                                        <p:strVal val="visible"/>
                                      </p:to>
                                    </p:set>
                                    <p:anim calcmode="lin" valueType="num">
                                      <p:cBhvr>
                                        <p:cTn id="31" dur="500" fill="hold"/>
                                        <p:tgtEl>
                                          <p:spTgt spid="78852"/>
                                        </p:tgtEl>
                                        <p:attrNameLst>
                                          <p:attrName>ppt_x</p:attrName>
                                        </p:attrNameLst>
                                      </p:cBhvr>
                                      <p:tavLst>
                                        <p:tav tm="0">
                                          <p:val>
                                            <p:strVal val="#ppt_x-#ppt_w/2"/>
                                          </p:val>
                                        </p:tav>
                                        <p:tav tm="100000">
                                          <p:val>
                                            <p:strVal val="#ppt_x"/>
                                          </p:val>
                                        </p:tav>
                                      </p:tavLst>
                                    </p:anim>
                                    <p:anim calcmode="lin" valueType="num">
                                      <p:cBhvr>
                                        <p:cTn id="32" dur="500" fill="hold"/>
                                        <p:tgtEl>
                                          <p:spTgt spid="78852"/>
                                        </p:tgtEl>
                                        <p:attrNameLst>
                                          <p:attrName>ppt_y</p:attrName>
                                        </p:attrNameLst>
                                      </p:cBhvr>
                                      <p:tavLst>
                                        <p:tav tm="0">
                                          <p:val>
                                            <p:strVal val="#ppt_y"/>
                                          </p:val>
                                        </p:tav>
                                        <p:tav tm="100000">
                                          <p:val>
                                            <p:strVal val="#ppt_y"/>
                                          </p:val>
                                        </p:tav>
                                      </p:tavLst>
                                    </p:anim>
                                    <p:anim calcmode="lin" valueType="num">
                                      <p:cBhvr>
                                        <p:cTn id="33" dur="500" fill="hold"/>
                                        <p:tgtEl>
                                          <p:spTgt spid="78852"/>
                                        </p:tgtEl>
                                        <p:attrNameLst>
                                          <p:attrName>ppt_w</p:attrName>
                                        </p:attrNameLst>
                                      </p:cBhvr>
                                      <p:tavLst>
                                        <p:tav tm="0">
                                          <p:val>
                                            <p:fltVal val="0"/>
                                          </p:val>
                                        </p:tav>
                                        <p:tav tm="100000">
                                          <p:val>
                                            <p:strVal val="#ppt_w"/>
                                          </p:val>
                                        </p:tav>
                                      </p:tavLst>
                                    </p:anim>
                                    <p:anim calcmode="lin" valueType="num">
                                      <p:cBhvr>
                                        <p:cTn id="34" dur="500" fill="hold"/>
                                        <p:tgtEl>
                                          <p:spTgt spid="78852"/>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79875"/>
                                        </p:tgtEl>
                                        <p:attrNameLst>
                                          <p:attrName>style.visibility</p:attrName>
                                        </p:attrNameLst>
                                      </p:cBhvr>
                                      <p:to>
                                        <p:strVal val="visible"/>
                                      </p:to>
                                    </p:set>
                                    <p:anim calcmode="lin" valueType="num">
                                      <p:cBhvr>
                                        <p:cTn id="39" dur="500" fill="hold"/>
                                        <p:tgtEl>
                                          <p:spTgt spid="79875"/>
                                        </p:tgtEl>
                                        <p:attrNameLst>
                                          <p:attrName>ppt_x</p:attrName>
                                        </p:attrNameLst>
                                      </p:cBhvr>
                                      <p:tavLst>
                                        <p:tav tm="0">
                                          <p:val>
                                            <p:strVal val="#ppt_x-#ppt_w/2"/>
                                          </p:val>
                                        </p:tav>
                                        <p:tav tm="100000">
                                          <p:val>
                                            <p:strVal val="#ppt_x"/>
                                          </p:val>
                                        </p:tav>
                                      </p:tavLst>
                                    </p:anim>
                                    <p:anim calcmode="lin" valueType="num">
                                      <p:cBhvr>
                                        <p:cTn id="40" dur="500" fill="hold"/>
                                        <p:tgtEl>
                                          <p:spTgt spid="79875"/>
                                        </p:tgtEl>
                                        <p:attrNameLst>
                                          <p:attrName>ppt_y</p:attrName>
                                        </p:attrNameLst>
                                      </p:cBhvr>
                                      <p:tavLst>
                                        <p:tav tm="0">
                                          <p:val>
                                            <p:strVal val="#ppt_y"/>
                                          </p:val>
                                        </p:tav>
                                        <p:tav tm="100000">
                                          <p:val>
                                            <p:strVal val="#ppt_y"/>
                                          </p:val>
                                        </p:tav>
                                      </p:tavLst>
                                    </p:anim>
                                    <p:anim calcmode="lin" valueType="num">
                                      <p:cBhvr>
                                        <p:cTn id="41" dur="500" fill="hold"/>
                                        <p:tgtEl>
                                          <p:spTgt spid="79875"/>
                                        </p:tgtEl>
                                        <p:attrNameLst>
                                          <p:attrName>ppt_w</p:attrName>
                                        </p:attrNameLst>
                                      </p:cBhvr>
                                      <p:tavLst>
                                        <p:tav tm="0">
                                          <p:val>
                                            <p:fltVal val="0"/>
                                          </p:val>
                                        </p:tav>
                                        <p:tav tm="100000">
                                          <p:val>
                                            <p:strVal val="#ppt_w"/>
                                          </p:val>
                                        </p:tav>
                                      </p:tavLst>
                                    </p:anim>
                                    <p:anim calcmode="lin" valueType="num">
                                      <p:cBhvr>
                                        <p:cTn id="42" dur="500" fill="hold"/>
                                        <p:tgtEl>
                                          <p:spTgt spid="79875"/>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8" fill="hold" grpId="0" nodeType="clickEffect">
                                  <p:stCondLst>
                                    <p:cond delay="0"/>
                                  </p:stCondLst>
                                  <p:childTnLst>
                                    <p:set>
                                      <p:cBhvr>
                                        <p:cTn id="46" dur="1" fill="hold">
                                          <p:stCondLst>
                                            <p:cond delay="0"/>
                                          </p:stCondLst>
                                        </p:cTn>
                                        <p:tgtEl>
                                          <p:spTgt spid="79876"/>
                                        </p:tgtEl>
                                        <p:attrNameLst>
                                          <p:attrName>style.visibility</p:attrName>
                                        </p:attrNameLst>
                                      </p:cBhvr>
                                      <p:to>
                                        <p:strVal val="visible"/>
                                      </p:to>
                                    </p:set>
                                    <p:anim calcmode="lin" valueType="num">
                                      <p:cBhvr>
                                        <p:cTn id="47" dur="500" fill="hold"/>
                                        <p:tgtEl>
                                          <p:spTgt spid="79876"/>
                                        </p:tgtEl>
                                        <p:attrNameLst>
                                          <p:attrName>ppt_x</p:attrName>
                                        </p:attrNameLst>
                                      </p:cBhvr>
                                      <p:tavLst>
                                        <p:tav tm="0">
                                          <p:val>
                                            <p:strVal val="#ppt_x-#ppt_w/2"/>
                                          </p:val>
                                        </p:tav>
                                        <p:tav tm="100000">
                                          <p:val>
                                            <p:strVal val="#ppt_x"/>
                                          </p:val>
                                        </p:tav>
                                      </p:tavLst>
                                    </p:anim>
                                    <p:anim calcmode="lin" valueType="num">
                                      <p:cBhvr>
                                        <p:cTn id="48" dur="500" fill="hold"/>
                                        <p:tgtEl>
                                          <p:spTgt spid="79876"/>
                                        </p:tgtEl>
                                        <p:attrNameLst>
                                          <p:attrName>ppt_y</p:attrName>
                                        </p:attrNameLst>
                                      </p:cBhvr>
                                      <p:tavLst>
                                        <p:tav tm="0">
                                          <p:val>
                                            <p:strVal val="#ppt_y"/>
                                          </p:val>
                                        </p:tav>
                                        <p:tav tm="100000">
                                          <p:val>
                                            <p:strVal val="#ppt_y"/>
                                          </p:val>
                                        </p:tav>
                                      </p:tavLst>
                                    </p:anim>
                                    <p:anim calcmode="lin" valueType="num">
                                      <p:cBhvr>
                                        <p:cTn id="49" dur="500" fill="hold"/>
                                        <p:tgtEl>
                                          <p:spTgt spid="79876"/>
                                        </p:tgtEl>
                                        <p:attrNameLst>
                                          <p:attrName>ppt_w</p:attrName>
                                        </p:attrNameLst>
                                      </p:cBhvr>
                                      <p:tavLst>
                                        <p:tav tm="0">
                                          <p:val>
                                            <p:fltVal val="0"/>
                                          </p:val>
                                        </p:tav>
                                        <p:tav tm="100000">
                                          <p:val>
                                            <p:strVal val="#ppt_w"/>
                                          </p:val>
                                        </p:tav>
                                      </p:tavLst>
                                    </p:anim>
                                    <p:anim calcmode="lin" valueType="num">
                                      <p:cBhvr>
                                        <p:cTn id="50" dur="500" fill="hold"/>
                                        <p:tgtEl>
                                          <p:spTgt spid="7987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utoUpdateAnimBg="0"/>
      <p:bldP spid="77828" grpId="0" autoUpdateAnimBg="0"/>
      <p:bldP spid="78851" grpId="0" autoUpdateAnimBg="0"/>
      <p:bldP spid="78852" grpId="0" autoUpdateAnimBg="0"/>
      <p:bldP spid="79875" grpId="0" autoUpdateAnimBg="0"/>
      <p:bldP spid="79876" grpId="0"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dyacencia">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1218</TotalTime>
  <Words>1239</Words>
  <Application>Microsoft Office PowerPoint</Application>
  <PresentationFormat>Presentación en pantalla (4:3)</PresentationFormat>
  <Paragraphs>89</Paragraphs>
  <Slides>50</Slides>
  <Notes>0</Notes>
  <HiddenSlides>0</HiddenSlides>
  <MMClips>0</MMClips>
  <ScaleCrop>false</ScaleCrop>
  <HeadingPairs>
    <vt:vector size="4" baseType="variant">
      <vt:variant>
        <vt:lpstr>Tema</vt:lpstr>
      </vt:variant>
      <vt:variant>
        <vt:i4>1</vt:i4>
      </vt:variant>
      <vt:variant>
        <vt:lpstr>Títulos de diapositiva</vt:lpstr>
      </vt:variant>
      <vt:variant>
        <vt:i4>50</vt:i4>
      </vt:variant>
    </vt:vector>
  </HeadingPairs>
  <TitlesOfParts>
    <vt:vector size="51" baseType="lpstr">
      <vt:lpstr>Austin</vt:lpstr>
      <vt:lpstr>Átomos moléculas e iones</vt:lpstr>
      <vt:lpstr>LA TEORÍA ATÓMICA DE LA MATERIA</vt:lpstr>
      <vt:lpstr>LA TEORÍA ATÓMICA DE LA MATERIA</vt:lpstr>
      <vt:lpstr>Diapositiva 4</vt:lpstr>
      <vt:lpstr>Diapositiva 5</vt:lpstr>
      <vt:lpstr>Diapositiva 6</vt:lpstr>
      <vt:lpstr>Diapositiva 7</vt:lpstr>
      <vt:lpstr>Diapositiva 8</vt:lpstr>
      <vt:lpstr>Diapositiva 9</vt:lpstr>
      <vt:lpstr>Diapositiva 10</vt:lpstr>
      <vt:lpstr>Diapositiva 11</vt:lpstr>
      <vt:lpstr>EL ÁTOMO</vt:lpstr>
      <vt:lpstr>ESTRUCTURA ATÓMICA</vt:lpstr>
      <vt:lpstr>LA ESTRUCTURA DE LOS ÁTOMOS</vt:lpstr>
      <vt:lpstr>Diapositiva 15</vt:lpstr>
      <vt:lpstr>Diapositiva 16</vt:lpstr>
      <vt:lpstr>Diapositiva 17</vt:lpstr>
      <vt:lpstr>Diapositiva 18</vt:lpstr>
      <vt:lpstr>LA ESTRUCTURA DE LOS ÁTOMOS: LOS ELECTRONES</vt:lpstr>
      <vt:lpstr>Tubo de rayos cátodicos</vt:lpstr>
      <vt:lpstr>Diapositiva 21</vt:lpstr>
      <vt:lpstr>Diapositiva 22</vt:lpstr>
      <vt:lpstr>Diapositiva 23</vt:lpstr>
      <vt:lpstr>Núcleo</vt:lpstr>
      <vt:lpstr>Diapositiva 25</vt:lpstr>
      <vt:lpstr>Diapositiva 26</vt:lpstr>
      <vt:lpstr>Número atómico y número de masa e isótopos</vt:lpstr>
      <vt:lpstr>Diapositiva 28</vt:lpstr>
      <vt:lpstr>Diapositiva 29</vt:lpstr>
      <vt:lpstr>Diapositiva 30</vt:lpstr>
      <vt:lpstr>Diapositiva 31</vt:lpstr>
      <vt:lpstr>Diapositiva 32</vt:lpstr>
      <vt:lpstr>Diapositiva 33</vt:lpstr>
      <vt:lpstr>Diapositiva 34</vt:lpstr>
      <vt:lpstr>Diapositiva 35</vt:lpstr>
      <vt:lpstr>Espectrómetro de masas</vt:lpstr>
      <vt:lpstr>Diapositiva 37</vt:lpstr>
      <vt:lpstr> </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Átomos moléculas e iones</dc:title>
  <dc:creator>WINDOWS  7</dc:creator>
  <cp:lastModifiedBy>carol</cp:lastModifiedBy>
  <cp:revision>60</cp:revision>
  <cp:lastPrinted>2015-03-30T14:09:15Z</cp:lastPrinted>
  <dcterms:created xsi:type="dcterms:W3CDTF">2015-03-26T02:11:14Z</dcterms:created>
  <dcterms:modified xsi:type="dcterms:W3CDTF">2016-04-04T12:06:53Z</dcterms:modified>
</cp:coreProperties>
</file>